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76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C63F"/>
    <a:srgbClr val="00AEEF"/>
    <a:srgbClr val="84D8F7"/>
    <a:srgbClr val="82359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255" autoAdjust="0"/>
  </p:normalViewPr>
  <p:slideViewPr>
    <p:cSldViewPr snapToGrid="0" snapToObjects="1"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ABB23-02C8-3643-83E6-B7C0BE0C0B05}" type="datetimeFigureOut">
              <a:rPr lang="en-US" smtClean="0"/>
              <a:pPr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13946-7AE4-F443-9D6E-5F1631A0AB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ABB23-02C8-3643-83E6-B7C0BE0C0B05}" type="datetimeFigureOut">
              <a:rPr lang="en-US" smtClean="0"/>
              <a:pPr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13946-7AE4-F443-9D6E-5F1631A0AB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ABB23-02C8-3643-83E6-B7C0BE0C0B05}" type="datetimeFigureOut">
              <a:rPr lang="en-US" smtClean="0"/>
              <a:pPr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13946-7AE4-F443-9D6E-5F1631A0AB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ABB23-02C8-3643-83E6-B7C0BE0C0B05}" type="datetimeFigureOut">
              <a:rPr lang="en-US" smtClean="0"/>
              <a:pPr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13946-7AE4-F443-9D6E-5F1631A0AB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ABB23-02C8-3643-83E6-B7C0BE0C0B05}" type="datetimeFigureOut">
              <a:rPr lang="en-US" smtClean="0"/>
              <a:pPr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13946-7AE4-F443-9D6E-5F1631A0AB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ABB23-02C8-3643-83E6-B7C0BE0C0B05}" type="datetimeFigureOut">
              <a:rPr lang="en-US" smtClean="0"/>
              <a:pPr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13946-7AE4-F443-9D6E-5F1631A0AB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ABB23-02C8-3643-83E6-B7C0BE0C0B05}" type="datetimeFigureOut">
              <a:rPr lang="en-US" smtClean="0"/>
              <a:pPr/>
              <a:t>10/23/2015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13946-7AE4-F443-9D6E-5F1631A0AB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ABB23-02C8-3643-83E6-B7C0BE0C0B05}" type="datetimeFigureOut">
              <a:rPr lang="en-US" smtClean="0"/>
              <a:pPr/>
              <a:t>10/23/2015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13946-7AE4-F443-9D6E-5F1631A0AB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ABB23-02C8-3643-83E6-B7C0BE0C0B05}" type="datetimeFigureOut">
              <a:rPr lang="en-US" smtClean="0"/>
              <a:pPr/>
              <a:t>10/23/2015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13946-7AE4-F443-9D6E-5F1631A0AB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ABB23-02C8-3643-83E6-B7C0BE0C0B05}" type="datetimeFigureOut">
              <a:rPr lang="en-US" smtClean="0"/>
              <a:pPr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13946-7AE4-F443-9D6E-5F1631A0AB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ABB23-02C8-3643-83E6-B7C0BE0C0B05}" type="datetimeFigureOut">
              <a:rPr lang="en-US" smtClean="0"/>
              <a:pPr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13946-7AE4-F443-9D6E-5F1631A0AB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ABB23-02C8-3643-83E6-B7C0BE0C0B05}" type="datetimeFigureOut">
              <a:rPr lang="en-US" smtClean="0"/>
              <a:pPr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13946-7AE4-F443-9D6E-5F1631A0AB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2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22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22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5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9.png"/><Relationship Id="rId7" Type="http://schemas.openxmlformats.org/officeDocument/2006/relationships/image" Target="../media/image1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://www.mul-t-lock.com/en/site/Mul-T-Lock/entr/" TargetMode="Externa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8" cy="641984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4605965" cy="34515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27955" y="6426491"/>
            <a:ext cx="8694874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ssa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634" y="6524660"/>
            <a:ext cx="1196340" cy="171450"/>
          </a:xfrm>
          <a:prstGeom prst="rect">
            <a:avLst/>
          </a:prstGeom>
        </p:spPr>
      </p:pic>
      <p:pic>
        <p:nvPicPr>
          <p:cNvPr id="11" name="Picture 10" descr="multi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245" y="5743025"/>
            <a:ext cx="1235610" cy="49294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86067" y="1075234"/>
            <a:ext cx="40141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cap="all" dirty="0" smtClean="0"/>
              <a:t>ТЕХНОЛОГИЯ</a:t>
            </a:r>
          </a:p>
          <a:p>
            <a:r>
              <a:rPr lang="en-US" sz="3200" b="1" cap="all" dirty="0" smtClean="0"/>
              <a:t>Smart Lock</a:t>
            </a:r>
            <a:endParaRPr lang="en-US" sz="3200" b="1" cap="all" dirty="0"/>
          </a:p>
        </p:txBody>
      </p:sp>
      <p:pic>
        <p:nvPicPr>
          <p:cNvPr id="13" name="Picture 12" descr="lock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1702" y="1867808"/>
            <a:ext cx="1175876" cy="3168528"/>
          </a:xfrm>
          <a:prstGeom prst="rect">
            <a:avLst/>
          </a:prstGeom>
        </p:spPr>
      </p:pic>
      <p:pic>
        <p:nvPicPr>
          <p:cNvPr id="15" name="Picture 14" descr="assa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435" y="6524660"/>
            <a:ext cx="2457450" cy="1981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527" y="837754"/>
            <a:ext cx="2961672" cy="198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1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assa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634" y="6524660"/>
            <a:ext cx="1196340" cy="171450"/>
          </a:xfrm>
          <a:prstGeom prst="rect">
            <a:avLst/>
          </a:prstGeom>
        </p:spPr>
      </p:pic>
      <p:pic>
        <p:nvPicPr>
          <p:cNvPr id="11" name="Picture 10" descr="multi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820" y="6095278"/>
            <a:ext cx="1451610" cy="57912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028532" y="4664522"/>
            <a:ext cx="3173031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spcAft>
                <a:spcPts val="1200"/>
              </a:spcAft>
            </a:pPr>
            <a:r>
              <a:rPr lang="ru-RU" sz="2000" dirty="0" smtClean="0">
                <a:latin typeface="+mj-lt"/>
              </a:rPr>
              <a:t>Легкая установка и программирование</a:t>
            </a:r>
            <a:endParaRPr lang="en-US" sz="2000" dirty="0" smtClean="0">
              <a:latin typeface="+mj-lt"/>
            </a:endParaRPr>
          </a:p>
        </p:txBody>
      </p:sp>
      <p:pic>
        <p:nvPicPr>
          <p:cNvPr id="17" name="Picture 16" descr="control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7520" y="217111"/>
            <a:ext cx="2164215" cy="76617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011874" y="2354144"/>
            <a:ext cx="403986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НАСТЕННЫЙ СЧИТЫВАТЕЛЬ Поддерживает более</a:t>
            </a:r>
            <a:r>
              <a:rPr lang="en-US" sz="2400" cap="all" dirty="0" smtClean="0">
                <a:solidFill>
                  <a:srgbClr val="000000"/>
                </a:solidFill>
                <a:latin typeface="ArialMT"/>
              </a:rPr>
              <a:t> </a:t>
            </a:r>
            <a:endParaRPr lang="ru-RU" sz="2400" cap="all" dirty="0" smtClean="0">
              <a:solidFill>
                <a:srgbClr val="000000"/>
              </a:solidFill>
              <a:latin typeface="ArialMT"/>
            </a:endParaRPr>
          </a:p>
          <a:p>
            <a:r>
              <a:rPr lang="en-US" sz="2800" b="1" cap="all" dirty="0" smtClean="0">
                <a:solidFill>
                  <a:srgbClr val="000000"/>
                </a:solidFill>
                <a:latin typeface="Arial-BoldMT"/>
              </a:rPr>
              <a:t>20 </a:t>
            </a:r>
            <a:r>
              <a:rPr lang="ru-RU" sz="2800" b="1" cap="all" dirty="0" smtClean="0">
                <a:solidFill>
                  <a:srgbClr val="000000"/>
                </a:solidFill>
                <a:latin typeface="Arial-BoldMT"/>
              </a:rPr>
              <a:t>РАЗЛИЧНЫХ</a:t>
            </a:r>
            <a:endParaRPr lang="en-US" sz="2800" b="1" cap="all" dirty="0" smtClean="0">
              <a:solidFill>
                <a:srgbClr val="000000"/>
              </a:solidFill>
              <a:latin typeface="Arial-BoldMT"/>
            </a:endParaRPr>
          </a:p>
          <a:p>
            <a:r>
              <a:rPr lang="ru-RU" sz="2800" b="1" cap="all" dirty="0" smtClean="0">
                <a:solidFill>
                  <a:srgbClr val="000000"/>
                </a:solidFill>
                <a:latin typeface="Arial-BoldMT"/>
              </a:rPr>
              <a:t>КОДОВ</a:t>
            </a:r>
          </a:p>
          <a:p>
            <a:endParaRPr lang="en-US" sz="2800" b="1" cap="all" dirty="0" smtClean="0">
              <a:solidFill>
                <a:srgbClr val="000000"/>
              </a:solidFill>
              <a:latin typeface="Arial-BoldMT"/>
            </a:endParaRPr>
          </a:p>
        </p:txBody>
      </p:sp>
      <p:pic>
        <p:nvPicPr>
          <p:cNvPr id="22" name="Picture 21" descr="code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0503" y="4582026"/>
            <a:ext cx="749808" cy="81686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4160503" y="5398890"/>
            <a:ext cx="9877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/>
              <a:t>Настенный</a:t>
            </a:r>
          </a:p>
          <a:p>
            <a:r>
              <a:rPr lang="ru-RU" sz="1000" dirty="0" smtClean="0"/>
              <a:t>считыватель</a:t>
            </a:r>
            <a:endParaRPr lang="en-US" sz="1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4833" y="2071334"/>
            <a:ext cx="797940" cy="2340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9664" y="-39323"/>
            <a:ext cx="3419315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3600" spc="50" baseline="10000" dirty="0" smtClean="0"/>
              <a:t>|</a:t>
            </a:r>
            <a:r>
              <a:rPr lang="en-US" sz="2400" b="1" spc="50" dirty="0" smtClean="0"/>
              <a:t> </a:t>
            </a:r>
            <a:r>
              <a:rPr lang="ru-RU" sz="2400" b="1" spc="50" dirty="0" smtClean="0"/>
              <a:t>Ваш Контроль</a:t>
            </a:r>
            <a:r>
              <a:rPr lang="en-US" sz="2400" b="1" spc="50" dirty="0" smtClean="0"/>
              <a:t> </a:t>
            </a:r>
            <a:r>
              <a:rPr lang="en-US" sz="3600" spc="50" baseline="10000" dirty="0" smtClean="0">
                <a:solidFill>
                  <a:prstClr val="black"/>
                </a:solidFill>
              </a:rPr>
              <a:t>|</a:t>
            </a:r>
            <a:endParaRPr lang="en-US" sz="2400" b="1" spc="5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406" y="983286"/>
            <a:ext cx="1693152" cy="1134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001554" y="376175"/>
            <a:ext cx="1893195" cy="461665"/>
          </a:xfrm>
          <a:prstGeom prst="rect">
            <a:avLst/>
          </a:prstGeom>
          <a:solidFill>
            <a:srgbClr val="8DC63F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Контроль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assa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634" y="6524660"/>
            <a:ext cx="1196340" cy="171450"/>
          </a:xfrm>
          <a:prstGeom prst="rect">
            <a:avLst/>
          </a:prstGeom>
        </p:spPr>
      </p:pic>
      <p:pic>
        <p:nvPicPr>
          <p:cNvPr id="11" name="Picture 10" descr="multi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820" y="6095278"/>
            <a:ext cx="1451610" cy="57912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005483" y="4351715"/>
            <a:ext cx="2960766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spcAft>
                <a:spcPts val="1200"/>
              </a:spcAft>
            </a:pPr>
            <a:r>
              <a:rPr lang="ru-RU" sz="2000" dirty="0" smtClean="0">
                <a:latin typeface="+mj-lt"/>
              </a:rPr>
              <a:t>Потерянные пульты легко удаляются</a:t>
            </a:r>
            <a:r>
              <a:rPr lang="en-US" sz="2000" dirty="0" smtClean="0">
                <a:latin typeface="+mj-lt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664" y="-39323"/>
            <a:ext cx="3419315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3600" spc="50" baseline="10000" dirty="0" smtClean="0"/>
              <a:t>|</a:t>
            </a:r>
            <a:r>
              <a:rPr lang="en-US" sz="2400" b="1" spc="50" dirty="0" smtClean="0"/>
              <a:t> </a:t>
            </a:r>
            <a:r>
              <a:rPr lang="ru-RU" sz="2400" b="1" spc="50" dirty="0" smtClean="0"/>
              <a:t>Ваш Контроль</a:t>
            </a:r>
            <a:r>
              <a:rPr lang="en-US" sz="2400" b="1" spc="50" dirty="0" smtClean="0"/>
              <a:t> </a:t>
            </a:r>
            <a:r>
              <a:rPr lang="en-US" sz="3600" spc="50" baseline="10000" dirty="0" smtClean="0">
                <a:solidFill>
                  <a:prstClr val="black"/>
                </a:solidFill>
              </a:rPr>
              <a:t>|</a:t>
            </a:r>
            <a:endParaRPr lang="en-US" sz="2400" b="1" spc="50" dirty="0"/>
          </a:p>
        </p:txBody>
      </p:sp>
      <p:pic>
        <p:nvPicPr>
          <p:cNvPr id="17" name="Picture 16" descr="control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7520" y="217111"/>
            <a:ext cx="2164215" cy="76617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021390" y="2444459"/>
            <a:ext cx="389058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cap="all" dirty="0" smtClean="0">
                <a:solidFill>
                  <a:srgbClr val="000000"/>
                </a:solidFill>
                <a:latin typeface="ArialMT"/>
              </a:rPr>
              <a:t>Поддержка до</a:t>
            </a:r>
            <a:r>
              <a:rPr lang="en-US" sz="2400" cap="all" dirty="0" smtClean="0">
                <a:solidFill>
                  <a:srgbClr val="000000"/>
                </a:solidFill>
                <a:latin typeface="ArialMT"/>
              </a:rPr>
              <a:t> </a:t>
            </a:r>
            <a:r>
              <a:rPr lang="en-US" sz="2800" b="1" cap="all" dirty="0" smtClean="0">
                <a:solidFill>
                  <a:srgbClr val="000000"/>
                </a:solidFill>
                <a:latin typeface="Arial-BoldMT"/>
              </a:rPr>
              <a:t>20 </a:t>
            </a:r>
            <a:r>
              <a:rPr lang="ru-RU" sz="2800" b="1" cap="all" dirty="0" smtClean="0">
                <a:solidFill>
                  <a:srgbClr val="000000"/>
                </a:solidFill>
                <a:latin typeface="Arial-BoldMT"/>
              </a:rPr>
              <a:t>Пультов дистанционного управления</a:t>
            </a:r>
            <a:endParaRPr lang="en-US" sz="2800" cap="all" dirty="0" smtClean="0">
              <a:solidFill>
                <a:srgbClr val="000000"/>
              </a:solidFill>
              <a:latin typeface="ArialMT"/>
            </a:endParaRPr>
          </a:p>
        </p:txBody>
      </p:sp>
      <p:pic>
        <p:nvPicPr>
          <p:cNvPr id="16" name="Picture 15" descr="remote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7712" y="4190937"/>
            <a:ext cx="749808" cy="81686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191987" y="4999386"/>
            <a:ext cx="9204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/>
              <a:t>Пульт</a:t>
            </a:r>
          </a:p>
          <a:p>
            <a:r>
              <a:rPr lang="ru-RU" sz="1000" dirty="0" smtClean="0"/>
              <a:t>управления</a:t>
            </a:r>
            <a:endParaRPr lang="en-US" sz="1000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368" y="983286"/>
            <a:ext cx="1693152" cy="1134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01554" y="376175"/>
            <a:ext cx="1893195" cy="461665"/>
          </a:xfrm>
          <a:prstGeom prst="rect">
            <a:avLst/>
          </a:prstGeom>
          <a:solidFill>
            <a:srgbClr val="8DC63F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Контроль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1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3141" y="8450"/>
            <a:ext cx="4572000" cy="6858000"/>
          </a:xfrm>
          <a:prstGeom prst="rect">
            <a:avLst/>
          </a:prstGeom>
        </p:spPr>
      </p:pic>
      <p:pic>
        <p:nvPicPr>
          <p:cNvPr id="9" name="Picture 8" descr="assa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634" y="6524660"/>
            <a:ext cx="1196340" cy="171450"/>
          </a:xfrm>
          <a:prstGeom prst="rect">
            <a:avLst/>
          </a:prstGeom>
        </p:spPr>
      </p:pic>
      <p:pic>
        <p:nvPicPr>
          <p:cNvPr id="11" name="Picture 10" descr="multi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820" y="6095278"/>
            <a:ext cx="1451610" cy="57912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9664" y="-39323"/>
            <a:ext cx="6180832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3600" spc="50" baseline="10000" dirty="0" smtClean="0"/>
              <a:t>|</a:t>
            </a:r>
            <a:r>
              <a:rPr lang="en-US" sz="2400" b="1" spc="50" dirty="0" smtClean="0"/>
              <a:t> </a:t>
            </a:r>
            <a:r>
              <a:rPr lang="ru-RU" sz="2400" b="1" spc="50" dirty="0" smtClean="0"/>
              <a:t>Используйте свой смартфон</a:t>
            </a:r>
            <a:r>
              <a:rPr lang="en-US" sz="2400" b="1" spc="50" dirty="0" smtClean="0"/>
              <a:t> </a:t>
            </a:r>
            <a:r>
              <a:rPr lang="en-US" sz="3600" spc="50" baseline="10000" dirty="0">
                <a:solidFill>
                  <a:prstClr val="black"/>
                </a:solidFill>
              </a:rPr>
              <a:t>|</a:t>
            </a:r>
            <a:endParaRPr lang="en-US" sz="2400" b="1" spc="50" dirty="0"/>
          </a:p>
        </p:txBody>
      </p:sp>
      <p:pic>
        <p:nvPicPr>
          <p:cNvPr id="17" name="Picture 16" descr="control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3526" y="1931099"/>
            <a:ext cx="2164215" cy="76617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55575" y="992108"/>
            <a:ext cx="4789214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7200">
              <a:spcAft>
                <a:spcPts val="600"/>
              </a:spcAft>
            </a:pPr>
            <a:r>
              <a:rPr lang="en-US" b="1" dirty="0" smtClean="0">
                <a:solidFill>
                  <a:srgbClr val="000000"/>
                </a:solidFill>
                <a:latin typeface="Arial-BoldMT"/>
              </a:rPr>
              <a:t>ENTR </a:t>
            </a:r>
            <a:r>
              <a:rPr lang="ru-RU" b="1" dirty="0" smtClean="0">
                <a:solidFill>
                  <a:srgbClr val="000000"/>
                </a:solidFill>
                <a:latin typeface="Arial-BoldMT"/>
              </a:rPr>
              <a:t>в мире смартфонов</a:t>
            </a:r>
            <a:r>
              <a:rPr lang="en-US" b="1" dirty="0" smtClean="0">
                <a:solidFill>
                  <a:srgbClr val="000000"/>
                </a:solidFill>
                <a:latin typeface="Arial-BoldMT"/>
              </a:rPr>
              <a:t>:</a:t>
            </a:r>
            <a:endParaRPr lang="he-IL" b="1" dirty="0" smtClean="0">
              <a:solidFill>
                <a:srgbClr val="000000"/>
              </a:solidFill>
              <a:latin typeface="Arial-BoldMT"/>
            </a:endParaRPr>
          </a:p>
          <a:p>
            <a:pPr marL="180000" indent="-187200">
              <a:spcAft>
                <a:spcPts val="600"/>
              </a:spcAft>
              <a:buFont typeface="Arial"/>
              <a:buChar char="•"/>
            </a:pPr>
            <a:r>
              <a:rPr lang="ru-RU" dirty="0" smtClean="0">
                <a:solidFill>
                  <a:srgbClr val="000000"/>
                </a:solidFill>
                <a:latin typeface="ArialMT"/>
              </a:rPr>
              <a:t>Блокировка</a:t>
            </a:r>
            <a:r>
              <a:rPr lang="en-US" dirty="0" smtClean="0">
                <a:solidFill>
                  <a:srgbClr val="000000"/>
                </a:solidFill>
                <a:latin typeface="ArialMT"/>
              </a:rPr>
              <a:t> &amp; </a:t>
            </a:r>
            <a:r>
              <a:rPr lang="ru-RU" dirty="0" smtClean="0">
                <a:solidFill>
                  <a:srgbClr val="000000"/>
                </a:solidFill>
                <a:latin typeface="ArialMT"/>
              </a:rPr>
              <a:t>разблокировка Вашей двери при помощи смартфона</a:t>
            </a:r>
          </a:p>
          <a:p>
            <a:pPr marL="180000" indent="-187200">
              <a:spcAft>
                <a:spcPts val="600"/>
              </a:spcAft>
              <a:buFont typeface="Arial"/>
              <a:buChar char="•"/>
            </a:pPr>
            <a:r>
              <a:rPr lang="ru-RU" dirty="0" smtClean="0">
                <a:solidFill>
                  <a:srgbClr val="000000"/>
                </a:solidFill>
                <a:latin typeface="ArialMT"/>
              </a:rPr>
              <a:t>Настройте Ваш </a:t>
            </a:r>
            <a:r>
              <a:rPr lang="en-US" dirty="0" smtClean="0">
                <a:solidFill>
                  <a:srgbClr val="000000"/>
                </a:solidFill>
                <a:latin typeface="ArialMT"/>
              </a:rPr>
              <a:t>ENTR </a:t>
            </a:r>
            <a:r>
              <a:rPr lang="ru-RU" dirty="0" smtClean="0">
                <a:solidFill>
                  <a:srgbClr val="000000"/>
                </a:solidFill>
                <a:latin typeface="ArialMT"/>
              </a:rPr>
              <a:t>на Ваше усмотрение: без звука, автоматическое или ручное управление, индикация уровня заряда аккумулятора</a:t>
            </a:r>
          </a:p>
          <a:p>
            <a:pPr marL="180000" indent="-187200">
              <a:spcAft>
                <a:spcPts val="600"/>
              </a:spcAft>
              <a:buFont typeface="Arial"/>
              <a:buChar char="•"/>
            </a:pPr>
            <a:r>
              <a:rPr lang="ru-RU" dirty="0"/>
              <a:t>Всегда </a:t>
            </a:r>
            <a:r>
              <a:rPr lang="ru-RU" dirty="0" smtClean="0"/>
              <a:t>под контролем </a:t>
            </a:r>
            <a:r>
              <a:rPr lang="ru-RU" dirty="0"/>
              <a:t>– </a:t>
            </a:r>
            <a:r>
              <a:rPr lang="ru-RU" dirty="0" smtClean="0"/>
              <a:t>нажатием </a:t>
            </a:r>
            <a:r>
              <a:rPr lang="ru-RU" dirty="0"/>
              <a:t>кнопки вы знаете у кого есть ключи от </a:t>
            </a:r>
            <a:r>
              <a:rPr lang="ru-RU" dirty="0" smtClean="0"/>
              <a:t>вашей </a:t>
            </a:r>
            <a:r>
              <a:rPr lang="ru-RU" dirty="0"/>
              <a:t>двери и когда </a:t>
            </a:r>
            <a:r>
              <a:rPr lang="ru-RU" dirty="0" smtClean="0"/>
              <a:t>кто-нибудь сможет войти</a:t>
            </a:r>
            <a:endParaRPr lang="he-IL" dirty="0" smtClean="0">
              <a:solidFill>
                <a:srgbClr val="000000"/>
              </a:solidFill>
              <a:latin typeface="ArialM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141" y="5193528"/>
            <a:ext cx="882969" cy="28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4613" y="5193528"/>
            <a:ext cx="970814" cy="288000"/>
          </a:xfrm>
          <a:prstGeom prst="rect">
            <a:avLst/>
          </a:prstGeom>
        </p:spPr>
      </p:pic>
      <p:sp>
        <p:nvSpPr>
          <p:cNvPr id="4" name="AutoShape 2" descr="data:image/jpeg;base64,/9j/4AAQSkZJRgABAQAAAQABAAD/2wCEAAkGBxITERITExIWFhUVGRwYGRcWGBYYHRoeGhgYHBocGhogHSggGholHCEcITEhJSotLi4uGB81ODUsNyguLisBCgoKDg0OGhAQGzAkHyYvLC0vLjctLC80MSw3NywwLCwuLCwsLCwvLDc3LCwsLCwsLCw0NywsLCwsLCwsLCwsN//AABEIAH0BkgMBIgACEQEDEQH/xAAcAAEAAwADAQEAAAAAAAAAAAAABgcIAwQFAQL/xABQEAACAQMABgUGCgYHBgYDAAABAgMABBEFBgcSITETQVFhcQgiNXSBkTI0QlJyc6GxsrMUI2KSwsMXM1OCtMHRFSRDY5OiVFWU4ePwFibT/8QAGgEBAAMBAQEAAAAAAAAAAAAAAAMEBQIBBv/EAC0RAAICAQMBBQcFAAAAAAAAAAABAgMRBCExQRITUWGBBSJxkcHh8DJCUqGx/9oADAMBAAIRAxEAPwC8a8zT+noLOLpJ3wPkqOLMexR1/cOvFc2mdJx20Ek8hwsYye09QA7ycAd5rPGsOm5bydppTxPBV6kXqVe77zk1a02n715fBV1OpVS25JXpzandSEi3VYE6jgO/tJG6PADh21FLrWG8kJL3Uxz1dI4HuBwK82vhrWhTXDhGPO+yb3Z2mvZwTmWQEc8swP312rXWO8jIKXUwx1dI5H7pOD7qtHWnUdby1hmhAW5WJO4SgIMBuxuxvYeGCKemiZGZWUqykgqRggjmCOo1xVZC1cehJdXZS+fUnugtqlzGQLlVmTrYAI493mt4YHjVraD01BdxCWBwy8iORU9jDmD/APRkVmmvW1Y0/LZTrLGcjk6Z4OvWD39h6j7QYb9HGSzDZk1GtlF4nujSFK62jb5J4o5ozlJFDA+PUewjkR2iuzWQ1g2E8ilK67X8QJBlQEcCCy8PtoDsUrq/7Rh/to/31/1r9x3kTHCyIT2BlP8AnQHPSlKAUrglvI1OGkRT2FgD7s19hu43OFdWPPCsD91Ac1KUoBSlKAUpSgFKUoBSlKAUpSgFKUoBSlKAUpSgFKUoBSlKAUpSgFKUoBSuKa6RMB3Vc/OYD76/Md7ExAWRCTyAZSfdmgOelKUApSuCK8jZiqyIzDmAwJHiAeFAc9KUoCqdtOmDvQ2ingB0r95OVQezzjjvWqvr3der7ptIXT9QkKDwj8zh+7n215mi9HS3EqxQoWdjwH3knqA6zW9RFV1IwNRJ2WvHwOrXw1YOs+zSS3tklhcysi/rlx7S0Y5lR2Hjwz3VXxruu2NizFkdlUq3iSNN6H+LwfVp+EVFtoGo63imaEBblR4CUD5Ldjdjew8MESfRnxWL6pfwCoNs3186YJa3TfrcARyH/ifssf7Tv+V488atTTc4dDbtcGlCfUqOeFkZkdSrKSCpGCCOYI6jX4q8toGpC3imaEBblR4CQD5Ldjdjew8OVITwsjMjqVZSQykYII5gjtrWovjbHK5MfUaeVUsPgtTYtpglZrRj8H9angThx4Bt0+LmrPrP2zi+6LSVsc4Dkxnv3wQB+9un2VoGszWw7NufE1NFPtVYfTYVkfXGMHSN/kD41P1f8561xWSdb/SN/wCtXH5z1ULh43RL80e4U6Jfmj3CrO2F6Jt7i5u1uIIpgsSFRLGkgBLtkgMDg1Zus2zPR9zC6R28VvLg7kkKLHut1bwUAOvaD1csHBoCjtVdfL6xdSkzSRDnDKxZCOxc5MZ719oPKtJat6bivbaK5hJ3JBnB5qQcMrd4OR7KyPJGykqwwykqw7CDgj2Grp8ne/JS9tz8FGjlXxcMrfgX3mgIjtzQHS75AP6mL+Ku55PygaUlwAP91k/Ot66m3H0u/wBTF/FXc2AelJfVZPzregNB0pSgFKUoBSlKAUpXwGgPtKUoCGbUNbptG28MsMaOZJejIk3sAbjtkYI48KgWhts15Nc28LW9uFlljjJHSZAd1Ukedzwa9vyhviVr6x/Klqm9Vvj1l6zB+clAa5pSlAKUr5mgPtKUoBSlKAUr4DX2gFVrtP2iXGjbmKGKKJ1eLfJk38g77LgYI4cKsqqE8oP49ber/wAx6AkWz/ajdX19HbSQwojK7Epv581cjmxFWzWbNinpiH6Ev4DWk6AoryiVBubLIz+qk/GlRbY8gGmrLAA4y/4aapX5RHxmy+qk/GlRbZB6asvGX/DTUBpylK+A0BFdZ1NzeW1gXZYXikuJwpKmREaNFi3gcqpZ8tjiQuOs1DdXdFQXriJYII91ZS0trbm2ltXWTdgKzhvPLDeOB83J4HBnus2h5pJILq1ZVubfeAEmdyWN8dJE5HFc4UhsHBXlxNRyx0deqyfo1i1rKEeJp5riGSMK8hkzuJlpirFigITG8ckAkECHSbb57cmCW3WSSE9G8gON9k81mwOAyQTjvr5Vh22zHRiooe2WRwAGkfizkDi7HrYnie80oCj7iYu7OebMWPiTk1+7G8khkWWJyjocqw5j/UdRB4EVwUr6TCxg+Zy85L81G1xjvo91sJcIPPTqI+enavdzBOOwmKbSNQcb91aJ2mWJR73QfevtFVpZXckMiSxOUdDlWHMH/MdWORBq9tRdco76PdbCXCDz06iPnp2r2jmCfAnNtqlp5d5XwalVsdRHu7OT3NGfFYvql/AKqzZrqGZdy6ulxEMNHGf+J2M37HYPleHwrgAGMdVRvXTW2Kwi6mmYfq4/4m7EH28h1kVarJ7xhyy1bXDac+EfddNbYrGLJw0zj9XH2/tN2IPt5DuobSV/JPK80rbzucsfsAHYAMADsFNJaQlnleWVyzuckn7AB1AdQrrVqafTqpeZk6nUu1+R2tFT9HPDJ8yRG/dYH/KtOVlhuRrUsbZAPaKq+0F+l/Et+zntJfA/VZJ1v9I3/rVx+c9a2rJOt/pG/wDWrj856zTTLB8nj41e/VJ+NqvRiAMngBWWNR9cZdGSSyRRJIZVCkOWGN0k8MeNerrRtUv7yJof1cETjDiINvODzUuScKesADPLOCRQER0zcLJc3MifBkmkdfotIzD7CKtfydbZt6/lx5uIkB7SOkYj2Ar+9VW6C0JcXkoht4mkc88DzVHznbkq958Bk8K05qLqwmjrNLdTvNkvI/LfdsZPgAAo7lFAUhtx9Lv9TF/FXc2AelJfVZPzreuntx9Lv9TF/FXc2AelJfVZPzregJXt80jPCll0M0sW80ueikePOAmM7pGarzULT94+k7JHu7llaZQytPKwI48CC2CKnPlFfAsPpS/dHVa7PPSth9ev+dAasrM20HT14mlL1Eu7hFWUhVSaVVA3V4ABsAVpmsq7R/S1/wDXH8K0BZ2wHSU836f008su70O70sjyYz02cbxOM8OXYKnmvOtMejrVp3G8xO5HHnG+5zgZ6gACSewHmcCq58nTlpDxg/nV5XlA6RLX1vBnzYod/wDvSuwP2IvvNAQrWHW++vWLT3DlT/w0JSMDsCA4Pi2T3mvAiIBypAYda8CPaOIqZ7KNX4r3SSRzLvRRo0zIeT7pVQp7t5gSOsDHXWg9Laq2dxAYJLePcIwN1FUpw4FCB5pHURQFC6l7TryzkVZpHuLfOHSQl3Udsbk5yPmk4OMcM5F5a3X4bRN3PBJwNrJJHIhI5xFlZSOI6iDWWr22MUskTHLRu0ZPaUYqT7xV/wCxW4W50OYJQHWN5IGVuIKMA+6c813X3cdgxQFC3ulbiYBZriaUA5AklkcA4xkBmIBxkZ766sblSGUkMCCCCQQQcggjiCDxzVw7b9W7O1tLZ7e2ihZp90tGgUkdFIcEjqyAfZVWauwq95aI6hleeFWU8QQ0qAgjrBHCh6SvZlp27k0tZpJd3DozsCrzSsp/VSHipYg8QD7KvbXLWWLR9o9xIN4jzUTOC7nO6oPVyJJ6gCeOKWGqGj4ZFlhs4I5F+C6RqCMgg4IHYSKqjyhdIk3Fpb54JG0pHUS7FFPiAjfvHtoeEF1j10vr1yZrhwp5RRlkjA7N0HzvFsmo7Hug+bgEdnAj/SpXsz0Al7pGGGUZiAaR1+cEAwvgWK57s1oy/wBV7KaAwPaxdHjdCqiru8MAoQBuEdRGMUBn/U3aTe2Uih5Hnt8+dFIxcgdsbtxUjszunsGcjSGjr6OeKOaJt6ORQ6sOsMMjw8KyLpayMFxPATkwyvHnt3HK59uM+2r32B6QMmjniJ/qJmVfouFk/EzUB6207XkaNhUIA9xNno1PJQMbzvjqGQAOsnuOM8aZ09dXTFrm4klz1Mx3R4RjCKPACpFtf0gZtL3OTwi3IV7gqBj/AN7OfbXs7DtWYbq4nmnjEi24TcRhlS773nEcm3QvAHhls8wMAVpay7jb0bFWHykJUj2jiKtDZztTniljt72QywOQolc5eIngCzc3TPMtxGc5wMVZu0DU+2urKcCGMTJGzROqhWVlGQN4DO6SMEdh7QKzAOI7jQGkdtd7LFosvFI8bdLGN6NmRsEnIypBxWd72+mmIaaWSVgMAyO7kDngFiSBnqrS+pwi0joizNzGswMahhIAwLxEoSQeveU1Um23Q9va3kCW8KRK0O8VjUKCekYZIHXigIDa3UkTB4pHjccmjZkYZ54ZSDVr7CdLXE19Os1xNKogJAklkcA9IgyAzEA99RLZNo6G40pFFPGskZSQlHAYEhCRwPZWiNE6tWdqxe3toomYbpaNApIyDg46sge6gKh8oj4zZfVSfjSoDqRptbK+gunUusXSHdXGWLQyIoyeXnMOPUM1PvKI+M2X1Un40qCah6GjvNI21tKWEchbe3Tg4SJ3wD1ZK48CaA/WtWu95fSEzTFUPwYEYrGo7N0fDPe2T4DhXi6OvJIHEkEjROOTRkqfbjmO48DWrrTVaxjh6BLSEREYKlFO91ecSCWPecmsq6Xt1juLiNfgxyyIuePBZGUcevgKA03s41lN/YRzvgSgmOUDlvp1gdW8u62OrexUnqrfJ6P+4XPrJ/Jhq0qAUpSgMs0oRSvpT5gVZ+zDUp96O9n3kA86JASpbI+G3WExyHyuvhz49nGoXSbt1dL5nOOJh8Psdx83sHXzPDnNtdtbo7CLqeZx+rj/AIm7EH28h1kZ+o1Dk+6r5NHTadQXe2ElqsNp+pTyM95BvO2P1seSxwBjeTwHNfdVi2UzNBG5PnNGrE95UH76jmoWuiX0YV8JcKPOTqYfPTu7R1e4mjS51tzj05L90YWJQl14KGpVp7R9Qfh3Von7UsSj3ug7e1faO+q62arY2RyjEuplVLDDcjWpIR5q+A+6swW8O+6J85gvvOK1FVH2j+31+hf9ncS9PqKyTrf6Rv8A1q4/OetbVknW/wBI3/rVx+c9Zppnc1K1Pm0lJLHDJGhiUMTJvYIYkcMA9le5prZDpKCNpFEU4UZKwsxfA54RlG94AknqFez5PHxq9+qT8bVetAY5sL2SGRZYZGjdeKuhII9vWO7keutIbLNdTpG2YS4FxDgSY4Bgc7sgHVnBBHUQeoiqQ2n2Sw6XvUQYXfV8d8kaSN/3Ma9vYVdFNK7o5SwyKR4FHB9mD7z20BxbcfS7/UxfxV3NgHpSX1WT863rp7cfS7/UxfxV3NgHpSX1WT863oCQ+UV8Cw+lL90dVrs89K2H16/51ZXlFfAsPpS/dHVa7PPSth9ev+dAasrKu0f0tf8A1x/CtaqrKu0f0tf/AFx/CtAWJ5OnLSHjB/OqL7cvS7fUxfx1KPJ05aQ8YP51Rfbl6Xf6mL+OgPA1J1qk0bcNcRxrIzRtFuuSowzI2cgc/NHvqb/053X/AIOH/qP/AKVDNQdVDpK6a3E3Q7sTS7250md1413d3eX5+c56u+rA/oHb/wAxH/pv/noCo9I3ZlmmlIAMsjyEDkC7FiB3DNXh5PPxK69Y/lRV5f8AQO3/AJiP/Tf/AD1Ptnepv+zIJYjP03SSdJvdH0ePMVcY32zyznPXQEV8ob4la+sfypapvVb49ZeswfnJVyeUN8StfWP5UtU3qt8esvWYPzkoDXNZ529+lE9Wj/MmrQ1Z529+lU9Wj/MmoD8bB/Sp9Xk/HFWiaztsH9Kn1eT8cVaJoDJuu/pK/wDWZvzGq1fJ2+L3v1qfliqq139JX/rM35jVavk7f1F79an5YoCsNoXpS/8Ar3qzPJ2/qr76cf4Wqs9oXpS/+vf76szydv6q++nH+FqAtfSf9TL9Bvwmscw/BXwH3VsbSf8AUy/Qb8JrHMPwV8B91AaY2L+hrXxm/wARLVd+UH8etvV/5j1Ymxb0Na+M3+Ilqu/KD+PW3q/8x6A8fYp6Yh+hL+A1pOs2bFPTEP0JfwGtJ0BRnlEfGbL6qT8aVFtkHpqy8Zf8NNUp8oj4zZfVSfjSotsg9NWXjL/hpqA05WQtYvjl36xN+a9a9rIWsXxy79Ym/NegLq8nr4hc+sn8mGrTqrPJ6+IXPrJ/Jhq06AUpSgM16zWpivLmPGN2V8eG8Sv2Yr5q7eQw3MUk8XSxqcsn3HHJsHjungcYqVbYdF9HerMB5s6A5/aTCt/27nvNQSt+tqyteaPnrU67X5MvnWfXu3t7ZJYmWV5VzEoPDHLefrVQeGOBJBHUcUdpK/knkeWVy7uckn7h2AcgByrr18Nc0aeNXHJ1fqZWvfg0zo34rF9Uv4BVM7NNVZrmZLgM0UUTA9IvAsR8lPuJ5YOKujRIzbwj/lp+EV1NKaRttH2oZsJHGAqIoGSccFQdZ/8AcnrNZddso9qMVuzXsqjJxlJ7I5tP6ahtIWmmbCjgAPhMepVHWT/qTgCs7aZvxPPLMI1jEjFtxOQ/1PWT1kk4HKu3rRrFNezGWU4A4JGD5qDsHaT1t1+AAHkVo6XT90svlmXqtT3rwuEezqXadLpC0T/mqx8EO+fsU1o2qc2M6L37mW4I82JN0fSfs8FDfvCrjqlrp5sx4F/QQxXnxFZJ1v8ASN/61cfnPWtqyTrf6Rv/AFq4/OeqRdLB8nj41e/VJ+NqvQmsjaC1gurNne1mMTOArEBDkA5A85T113NK66aRuUMc15K6HgVG6gYdjBFXeHceFAfraBpVLrSd5PGco7gKRyYRosYYdx3cjuIqRbCbUvpXexwjgkYnxKKPvPuNV6BkgAZJ4ADiSTyAHWa0Zsd1PextnlmXdnuN0sp5oig7iH9rizH6QHyaArDbj6Xf6mL+Ku5sA9KS+qyfnW9dPbj6Xf6mL+Ku5sA9KS+qyfnW9ASHyivgWH0pfujqtdnnpWw+vX/OrT8oa0Y21pKB5scrK3d0icCe7K49oqk9H3rwyxTRnDxOrqefFSCMjrHaOygNi1lXaP6Wv/rj+FalOldtd9JFuRxQwMRxkBLkd6huCnx3qr3SccyyuLgOJjhn6XO+d9Q4LZ45KkHjx40Bbvk6ctIeMH86o3t2iI0tn50EZH70i/eKknk6ctIeMH86u9t71caWGK9jXJgysoHPo2IIbwVufYHJ5A0BEtgTgaUkBPO2kA8elgP3A1oWsgaF0rLazx3EDbskZyCRkHIwQw61IJBHf1HjU/0rtpvZYWjjhihdhgyqzMRnmUU43T2Ek4oDraX2raTW4uFjnTo1lkVP1UZ80OwXjjjwxxqz9kOsF1fWcs104ZhMUUhVXzQkZ5AcfOJ91ZuhiJKoilmYhVVRkkk4AA6yTwxWqtQNXzY6Pt7dsb4BaTHz3JZgD1gE7oPYooCF+UN8StfWP5UtU3qt8esvWYPzkq8dvWj3k0asijIgmWRvolXQn2FlPhms+KxBBBIIIIIOCCOIIPUQeugNl1n3b/ERpOJscGtkwe9ZZsj7R769PZ/tO0hc31pazGJkkJVmEZVzuxu2cht3OQOS17+3fVxp7WO6jXLWu9vgf2TY3m790qp7gWPVQED2FygaWAJ+FBIo7zmNse4E+ytGVj3RWkZbeaOeFt2SNt5W59xBHWCCQR1gmrEvttl68JRIIYpCMdKpZsd6oeAPZktjvoCEa5SBtI3zDkbmbH/Varc8neI/ot43UZwP3YkJ+8VRqgkgDLMxwBxJJJ95JPvzWotmmrrWOjoYXGJWzJL3O/HHfujdXP7NAZ/2kxFdLX4P9qT+8qsPsNWL5Osw3b9OsGJvYRIP8q8zb1q2yXKXyLmOZQkhHyZF4KW7mTAHfH3ioHqnrNPo+46eAjJG66Nkq688HHHIPEEcR4Eggam01MqW07scKsTsSeoBCSfdWPYh5o8BVha27V7u9t2txFHBG4xIVZnZh83JACqesYJI4Z55heiNGS3M8dvCu9JK26o6h2sexQMknsFAaO2OwldDWYPWJG9jzSMv2EVW/lB/Hrb1f+Y9XfojR6W8EMCfBiRY18FUDJ7+FU75Q+j2EtncY8wq0RPYwO+oPiC/7poCNbFPTEH0JfwGtJ1j3ROkpbaaOeF9ySM5VsA8wQQQeBBBII7DV37J9frzSF1LFcCLdSLfHRoynO+o45Y8ME0BH/KI+M2X1Un40qLbIPTVl4y/4aapT5RHxmy+qk/GlRbZB6asvGX/AA01AacrIWsXxy79Ym/Nete1kLWL45d+sTfmvQF1eT18QufWT+TDVp1Vnk9fELn1k/kw1adAKUpQEd181e/TbRo1x0qHfjP7Q+T4MMjxIPVWfHQqSpBBBIIIwQRwII6iDWpagevmz9bome3ISf5QPBZPE/Jfv6+vtF7SalQ92XBQ1mmdnvR5KVr4a7ektGzW77k0bRt2MMZ7weTDvGRXUrWTT3RkNNPDNE3GnIbOximmbAEaAKPhO24MKo6z93M8Ko7WfWKa9mMspwBwRAfNQdg7T2t1+AAHDpvTU106tK3BFCIo+CqgAcB2nGSevwAA86q2n0yr958lrU6p2e6uBX7ghZ2VEUszEKqjmSTgAd+a7OitFT3L7kETSN17o4D6TclHeSKuTUPUNLPE0xD3BHDHwYweYXtY9bdnAdee79RGpb8+BxRppWvy8T2tTNAiytI4eG+fPkI63bGfEAYUdyivcpSsOUnJts3oxUUkhVa6U2NWc880zXFyGmkeQhTFgF2LEDMZOMmrKpXJ6VX/AEG2X/irr3w//wA6/SbDbHPG5uj/AHoR/Kq0qUBF9WtQNH2TB4YAZBylkJkcfRJ4IfogVKKUoCC63bMLbSFybmWedGKqmIzHjC5x8JCc8a5dS9m1vo24aeKaZ2aMx4kMeMMyMT5qA5yo+2prSgOnpfRkVzDJBOgeOQYZT7wQeYIOCCOIIBqprvYSC56K/Kp1CSEOw8WV1B/dFXLSgIFqhspsrJ1lctcTLxVpAAqEdaIOAPeSSOrFfjWfZRa3t1LdSTzo8u7lUMW6N1FQYyhPJR11YFKAiuo2o0OjOn6GWWTptzPSbnDc38Y3VHPePPsFSllBBBGQeBBr7SgK01i2M2U7M9vI9sx47qgPHnuQ4K+AYDsArwY9hDZ87SAx3W+D9spx9tXTSgIfqfs4srBhIitLMOUsuCVyMHcAAVOGRkDOCRmphSlAfieFXVkdQysCrKwBBBGCCDwII6qqzTexC2kctbXDwAnO4yiVB3L5ysB4satalAVZqfshNneQ3TXok6IkhBDuZyjLxbpDjn2VaZpSgK31j2OWNwzSQM1qx4lYwrR57ejPwfBSB3VHU2ENnjpAY7rc5/O4VdVKAhWp+zOxsHEoDTTDlJKQd36CgBVPfgtxPHFTWlKA4by0jljaOVFdHGGVgCCOwg1V+mdh9q7Fra5kgz8hwJlHcMlX97GrWpQFM22wjzv1mkMr2JBun3mRgPcasPVHUqz0cp6BCXYYaVzvOw7M4AUdygDhUjpQCulpnRMN1C8E8YeN+anPsII4gg8QRxFd2lAU/pHYVGWJgvXRfmyxCQjwZWTh4g1IdnWzc6MmkmN10xePo90RdGB5wbOd9s8u6p/SgIhrvs/g0m8TzSyoYlKjoynEMQTneU9ledqxsotbK6iuo553eLewrmPdO8jIc4QHkx66sClAKrK/2LWcssspubkGR2cgGLALsWOMx5xk1ZtKAjupOqMWjYZIYpJHDyGQmTdzkqq4G6oGMKKkVKUApSlAKUpQHDdWqSKUkRXU81dQwPsPCo9d6gaNkOTbBT+wzoPcrAfZUnpXUZyj+l4OZQjLlZId/Rno3+yf/qP/AK127TUHRsZyLVWP7bPIPczEfZUmpXbusf7n8zlU1riK+RxW9ukahURUUclUBQPADhXLSlREgpSlAKUpQClKUApSlAKUpQClKUApSlAKUpQClKUApSlAKUpQClKUApSlAK8XW3WJLG3MzjeJO6iA43mOSBnqGAST3V7VQPa/oiWa1jeNS3QsWZV4ndIwWx144ewk9VS0xjKaUuCO6UowbjyeR/8AlWnOh/Shax9Bjf8Ag/J57270m/jHHOMY48qmup2syX8HSKN11O66ZzunnwPWpHI+PZXg6n7QrWaOOGYiGUKF874DYGMq3IZ7GxzxxqW6J0Nb2ylYIUjBxndHFsZxvNzbGTzPXUt2EnGUcPoQ05eJRlldSvNb9o91bXk8EMcBSMgAushOSik5IcDmSOXVVnW0u8iN85QfeM1RN5F08GlrrmP0iMqe5pJMj3MtWHpXT5t9CQyg/rJIIkTHPfeMZI7wN5v7tSXUrEVFb8f0jim55k5Pbn+2R7TG026F1JFbRwtH0nRxl1kJYjCk5EgBBbiOHIirYFUlDoXo9I6Ls/lRiOSQcPhlmlcd+FCr4KKszX3Tf6JZSyA4kb9XH9Js8R9EZb+7XN9cW4RguT2iySU5TfBFLjaRN/tEW8aRG3M6w75V94jeVXIIfd55I4csVZlUbrHog2VjouTGJN55X7d5uiZQe8KoHiDVx6cvOitZ5R8iJ3HsUkV5fCOI9jzXyOqJyzLt+T+ZXmj9edK3UkwtLaCVY254YEKS25kmZQSQOrsrvaN19uY7qO20harE0hADJkAbxwpwWYMueGQ3DjXmbI9J2tvBOZp4o3eQDDsFJVFGDg9WWb3GuprXpFdJ6TtYrXLrGQC4BHywXbj8lQOfWc46szuuLm4dn3V1IFZJQU+1u+hLdZ9N6WiuHW1tEeFQMO4Jyd0FuUi8By5dRqOaJ170vchjBawSBcbxCScM5xzmFWDrfddFY3T5wRE+PEqQv2kVGdjVru2Luf8AiSsR4Kqr94aoYSj3Tk4rbCJZxl3qipPfLJVq5cXEltG91Gscx3t5FBAHnELzZvk4PPrr06Uqo3l5LaWFgUpSvD0UpSgFKUoBSlKAUpSgFKUoBSlKAUpSgFKUoBSlKAUpSgFKUoBSlKAUpSgFKUoBSlKAUpSgFKUoBXhnWu2/TRZbzdN9EhQdzfAyeZK8RjNe5UA2nasI6fpyOY5oQMlflbpyvEEFWB5MP8hiWmMZSxL8ZFbKUY5j+I5toWqFrJbT3CoI5o0aTeTgG3QSQw5EnlnnnHHqrp7O9MSDQ9xI5JFt0gQnnurErgewkgd2B1VB7PS97pGSOzmu23HIHwV6uW8F3S/HjxPVVl6x6IS00NLbwkgBVUseJO/IocnvOT4eAq3OLhFVTeW2vRFSElOTtgsJJ+rIloPR3/65dn57mQeEbRj70Pvr9aosb+fR8XOGwi3354Mm9hR38kPsftqVaPsFXQLRA8DbSHOOtldiceJpsq0SkNlvg5aZ2LHGOCkqo8Bgn+8a8lauzN9cvH+f4exqfagumN/z4ngau4n1iupf7IPg96BIf9a620G4nvtIpa20Yl/RhvFCVCs2VL72WAKgbq8+ZYdddrZupj/2ldEhn3Q+MY4npXI59ZAr0tk+jcLc3LtvyyybrMRjkA5PizNk+ArqUlCTl/FJI8jFzio/ybbIltAn0rJBGb63jjjV8KyFSd4q3A4lbhgHq6qmOt2ks6BWTPGaKEfv7hYe7eru7UrQSaPYZxh0IOM9ePuJqJ6yRs+hdHx72MNzxz3BIo4Z/wDuK8hJTUHjGJfc9nFwc985j9jt6tah20+i1kaL/eZI3ZX35Bgkt0Z3QwXgN3qr7sRuEMdym6okVlbewN4qwwFzzIBUnH7VT/QFuI7W3jHJIkXxwgGar3U6z/R9NXKq3mOZV3cYwN7fHX1Yx7TXHeOyNib80dd0q5VtLyZ7u1y63NGuv9q6J7jv/ctens+tej0baL2pv/8AUJf+Ko5tjjLxWyZwN535Z4qoA/EantjAEijQckVVHgAAKik8URXi2/oSxWbpPwSRz0pSq5YFKUo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374" y="1068347"/>
            <a:ext cx="1693152" cy="1134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730398" y="2089947"/>
            <a:ext cx="1893195" cy="461665"/>
          </a:xfrm>
          <a:prstGeom prst="rect">
            <a:avLst/>
          </a:prstGeom>
          <a:solidFill>
            <a:srgbClr val="8DC63F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Контроль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580820" y="0"/>
            <a:ext cx="456318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ss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634" y="6524660"/>
            <a:ext cx="1196340" cy="171450"/>
          </a:xfrm>
          <a:prstGeom prst="rect">
            <a:avLst/>
          </a:prstGeom>
        </p:spPr>
      </p:pic>
      <p:pic>
        <p:nvPicPr>
          <p:cNvPr id="11" name="Picture 10" descr="multi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820" y="6095278"/>
            <a:ext cx="1451610" cy="57912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9664" y="-39323"/>
            <a:ext cx="4345765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3600" spc="50" baseline="10000" dirty="0" smtClean="0"/>
              <a:t>|</a:t>
            </a:r>
            <a:r>
              <a:rPr lang="en-US" sz="2400" b="1" spc="50" dirty="0" smtClean="0"/>
              <a:t> High Security </a:t>
            </a:r>
            <a:r>
              <a:rPr lang="ru-RU" sz="2400" b="1" spc="50" dirty="0" smtClean="0"/>
              <a:t>Цилиндр</a:t>
            </a:r>
            <a:r>
              <a:rPr lang="en-US" sz="2400" b="1" spc="50" dirty="0" smtClean="0"/>
              <a:t> </a:t>
            </a:r>
            <a:r>
              <a:rPr lang="en-US" sz="3600" spc="50" baseline="10000" dirty="0">
                <a:solidFill>
                  <a:prstClr val="black"/>
                </a:solidFill>
              </a:rPr>
              <a:t>|</a:t>
            </a:r>
            <a:endParaRPr lang="en-US" sz="2400" b="1" spc="50" dirty="0"/>
          </a:p>
        </p:txBody>
      </p:sp>
      <p:sp>
        <p:nvSpPr>
          <p:cNvPr id="13" name="Rectangle 12"/>
          <p:cNvSpPr/>
          <p:nvPr/>
        </p:nvSpPr>
        <p:spPr>
          <a:xfrm>
            <a:off x="83083" y="904852"/>
            <a:ext cx="345696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7200">
              <a:spcAft>
                <a:spcPts val="1200"/>
              </a:spcAft>
              <a:buFont typeface="Arial"/>
              <a:buChar char="•"/>
            </a:pPr>
            <a:r>
              <a:rPr lang="ru-RU" dirty="0" smtClean="0">
                <a:solidFill>
                  <a:srgbClr val="000000"/>
                </a:solidFill>
                <a:latin typeface="ArialMT"/>
              </a:rPr>
              <a:t>Снаружия</a:t>
            </a:r>
            <a:r>
              <a:rPr lang="cs-CZ" dirty="0" smtClean="0">
                <a:solidFill>
                  <a:srgbClr val="000000"/>
                </a:solidFill>
                <a:latin typeface="ArialMT"/>
              </a:rPr>
              <a:t> </a:t>
            </a:r>
            <a:r>
              <a:rPr lang="ru-RU" dirty="0" smtClean="0"/>
              <a:t>двери </a:t>
            </a:r>
            <a:r>
              <a:rPr lang="ru-RU" dirty="0" smtClean="0"/>
              <a:t>замочная </a:t>
            </a:r>
            <a:r>
              <a:rPr lang="ru-RU" dirty="0"/>
              <a:t>накладка </a:t>
            </a:r>
            <a:r>
              <a:rPr lang="ru-RU" dirty="0"/>
              <a:t>– выглядит как обычный </a:t>
            </a:r>
            <a:r>
              <a:rPr lang="ru-RU" dirty="0" smtClean="0"/>
              <a:t>замок</a:t>
            </a:r>
            <a:endParaRPr lang="en-US" dirty="0" smtClean="0">
              <a:solidFill>
                <a:srgbClr val="000000"/>
              </a:solidFill>
              <a:latin typeface="ArialMT"/>
            </a:endParaRPr>
          </a:p>
          <a:p>
            <a:pPr marL="180000" indent="-187200">
              <a:spcAft>
                <a:spcPts val="1200"/>
              </a:spcAft>
              <a:buFont typeface="Arial"/>
              <a:buChar char="•"/>
            </a:pPr>
            <a:r>
              <a:rPr lang="ru-RU" dirty="0" smtClean="0"/>
              <a:t>Имеется Резервный Механический ключ</a:t>
            </a:r>
            <a:endParaRPr lang="en-US" dirty="0" smtClean="0">
              <a:solidFill>
                <a:srgbClr val="000000"/>
              </a:solidFill>
              <a:latin typeface="ArialMT"/>
            </a:endParaRPr>
          </a:p>
          <a:p>
            <a:pPr marL="180000" indent="-187200">
              <a:spcAft>
                <a:spcPts val="1200"/>
              </a:spcAft>
              <a:buFont typeface="Arial"/>
              <a:buChar char="•"/>
            </a:pPr>
            <a:r>
              <a:rPr lang="ru-RU" dirty="0" smtClean="0">
                <a:solidFill>
                  <a:srgbClr val="000000"/>
                </a:solidFill>
                <a:latin typeface="ArialMT"/>
              </a:rPr>
              <a:t>Патентованная технология</a:t>
            </a:r>
            <a:endParaRPr lang="en-US" dirty="0" smtClean="0">
              <a:solidFill>
                <a:srgbClr val="000000"/>
              </a:solidFill>
              <a:latin typeface="ArialMT"/>
            </a:endParaRPr>
          </a:p>
          <a:p>
            <a:pPr marL="180000" indent="-187200">
              <a:spcAft>
                <a:spcPts val="1200"/>
              </a:spcAft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MT"/>
              </a:rPr>
              <a:t>High Security</a:t>
            </a:r>
            <a:r>
              <a:rPr lang="ru-RU" dirty="0"/>
              <a:t> </a:t>
            </a:r>
            <a:r>
              <a:rPr lang="ru-RU" dirty="0" smtClean="0"/>
              <a:t>цилиндр</a:t>
            </a:r>
            <a:r>
              <a:rPr lang="en-US" dirty="0" smtClean="0">
                <a:solidFill>
                  <a:srgbClr val="000000"/>
                </a:solidFill>
                <a:latin typeface="ArialM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MT"/>
              </a:rPr>
              <a:t>Mul</a:t>
            </a:r>
            <a:r>
              <a:rPr lang="en-US" dirty="0" smtClean="0">
                <a:solidFill>
                  <a:srgbClr val="000000"/>
                </a:solidFill>
                <a:latin typeface="ArialMT"/>
              </a:rPr>
              <a:t>-T-Lock - </a:t>
            </a:r>
            <a:r>
              <a:rPr lang="ru-RU" dirty="0" smtClean="0">
                <a:solidFill>
                  <a:srgbClr val="000000"/>
                </a:solidFill>
                <a:latin typeface="ArialMT"/>
              </a:rPr>
              <a:t>проверенная безопасность</a:t>
            </a:r>
            <a:endParaRPr lang="en-US" dirty="0" smtClean="0">
              <a:solidFill>
                <a:srgbClr val="000000"/>
              </a:solidFill>
              <a:latin typeface="ArialMT"/>
            </a:endParaRPr>
          </a:p>
        </p:txBody>
      </p:sp>
      <p:pic>
        <p:nvPicPr>
          <p:cNvPr id="18" name="Picture 17" descr="security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5651" y="189743"/>
            <a:ext cx="2236187" cy="791654"/>
          </a:xfrm>
          <a:prstGeom prst="rect">
            <a:avLst/>
          </a:prstGeom>
        </p:spPr>
      </p:pic>
      <p:pic>
        <p:nvPicPr>
          <p:cNvPr id="16" name="Picture 15" descr="lock3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3118" y="1526236"/>
            <a:ext cx="2472690" cy="40195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947" y="983286"/>
            <a:ext cx="1693152" cy="1134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06115" y="370126"/>
            <a:ext cx="2209519" cy="430887"/>
          </a:xfrm>
          <a:prstGeom prst="rect">
            <a:avLst/>
          </a:prstGeom>
          <a:solidFill>
            <a:srgbClr val="823594"/>
          </a:solidFill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</a:rPr>
              <a:t>Безопасность</a:t>
            </a:r>
            <a:endParaRPr lang="ru-RU" sz="2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1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pic>
        <p:nvPicPr>
          <p:cNvPr id="9" name="Picture 8" descr="assa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634" y="6524660"/>
            <a:ext cx="1196340" cy="171450"/>
          </a:xfrm>
          <a:prstGeom prst="rect">
            <a:avLst/>
          </a:prstGeom>
        </p:spPr>
      </p:pic>
      <p:pic>
        <p:nvPicPr>
          <p:cNvPr id="11" name="Picture 10" descr="multi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820" y="6095278"/>
            <a:ext cx="1451610" cy="57912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05568" y="53566"/>
            <a:ext cx="7610066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3600" spc="50" baseline="10000" dirty="0" smtClean="0"/>
              <a:t>|</a:t>
            </a:r>
            <a:r>
              <a:rPr lang="en-US" sz="2400" b="1" spc="50" dirty="0" smtClean="0"/>
              <a:t> </a:t>
            </a:r>
            <a:r>
              <a:rPr lang="ru-RU" sz="2200" b="1" spc="50" dirty="0" smtClean="0"/>
              <a:t>Вы Никогда Не Потеряете Ключи</a:t>
            </a:r>
            <a:r>
              <a:rPr lang="en-US" sz="2200" b="1" spc="50" dirty="0" smtClean="0"/>
              <a:t> </a:t>
            </a:r>
            <a:r>
              <a:rPr lang="en-US" sz="3600" spc="50" baseline="10000" dirty="0">
                <a:solidFill>
                  <a:prstClr val="black"/>
                </a:solidFill>
              </a:rPr>
              <a:t>|</a:t>
            </a:r>
            <a:endParaRPr lang="en-US" sz="2400" b="1" spc="50" dirty="0"/>
          </a:p>
        </p:txBody>
      </p:sp>
      <p:sp>
        <p:nvSpPr>
          <p:cNvPr id="13" name="Rectangle 12"/>
          <p:cNvSpPr/>
          <p:nvPr/>
        </p:nvSpPr>
        <p:spPr>
          <a:xfrm>
            <a:off x="83083" y="904852"/>
            <a:ext cx="3561637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7200">
              <a:spcAft>
                <a:spcPts val="1200"/>
              </a:spcAft>
              <a:buFont typeface="Arial"/>
              <a:buChar char="•"/>
            </a:pPr>
            <a:r>
              <a:rPr lang="ru-RU" dirty="0" smtClean="0"/>
              <a:t>Потеряли </a:t>
            </a:r>
            <a:r>
              <a:rPr lang="ru-RU" dirty="0"/>
              <a:t>пульт дистанционного управления или </a:t>
            </a:r>
            <a:r>
              <a:rPr lang="ru-RU" dirty="0" smtClean="0"/>
              <a:t>телефон? Ничего страшного, </a:t>
            </a:r>
            <a:r>
              <a:rPr lang="ru-RU" dirty="0"/>
              <a:t>вам не нужно будет </a:t>
            </a:r>
            <a:r>
              <a:rPr lang="ru-RU" dirty="0"/>
              <a:t>менять </a:t>
            </a:r>
            <a:r>
              <a:rPr lang="ru-RU" dirty="0" smtClean="0"/>
              <a:t>замок</a:t>
            </a:r>
            <a:endParaRPr lang="ru-RU" dirty="0" smtClean="0">
              <a:solidFill>
                <a:srgbClr val="000000"/>
              </a:solidFill>
              <a:latin typeface="ArialMT"/>
            </a:endParaRPr>
          </a:p>
          <a:p>
            <a:pPr marL="180000" indent="-187200">
              <a:spcAft>
                <a:spcPts val="1200"/>
              </a:spcAft>
              <a:buFont typeface="Arial"/>
              <a:buChar char="•"/>
            </a:pPr>
            <a:r>
              <a:rPr lang="ru-RU" dirty="0"/>
              <a:t>Легко удалить потерянный пульт дистанционного управления – </a:t>
            </a:r>
            <a:r>
              <a:rPr lang="ru-RU" dirty="0" smtClean="0"/>
              <a:t>удаленный пульт - </a:t>
            </a:r>
            <a:r>
              <a:rPr lang="ru-RU" dirty="0"/>
              <a:t>не "</a:t>
            </a:r>
            <a:r>
              <a:rPr lang="ru-RU" dirty="0" smtClean="0"/>
              <a:t>откроет </a:t>
            </a:r>
            <a:r>
              <a:rPr lang="ru-RU" dirty="0"/>
              <a:t>дверь". Просто </a:t>
            </a:r>
            <a:r>
              <a:rPr lang="ru-RU" dirty="0" smtClean="0"/>
              <a:t>замените </a:t>
            </a:r>
            <a:r>
              <a:rPr lang="ru-RU" dirty="0"/>
              <a:t>на новый</a:t>
            </a:r>
            <a:endParaRPr lang="en-US" dirty="0" smtClean="0">
              <a:solidFill>
                <a:srgbClr val="000000"/>
              </a:solidFill>
              <a:latin typeface="ArialMT"/>
            </a:endParaRPr>
          </a:p>
          <a:p>
            <a:pPr marL="180000" indent="-187200">
              <a:spcAft>
                <a:spcPts val="1200"/>
              </a:spcAft>
              <a:buFont typeface="Arial"/>
              <a:buChar char="•"/>
            </a:pPr>
            <a:r>
              <a:rPr lang="ru-RU" dirty="0"/>
              <a:t>Легко отозвать свой потерянный смартфон </a:t>
            </a:r>
            <a:r>
              <a:rPr lang="ru-RU" dirty="0" smtClean="0"/>
              <a:t>от вашего </a:t>
            </a:r>
            <a:r>
              <a:rPr lang="ru-RU" dirty="0"/>
              <a:t>замка. Однажды отозванный, </a:t>
            </a:r>
            <a:r>
              <a:rPr lang="ru-RU" dirty="0" smtClean="0"/>
              <a:t>он не будет </a:t>
            </a:r>
            <a:r>
              <a:rPr lang="ru-RU" dirty="0"/>
              <a:t>больше </a:t>
            </a:r>
            <a:r>
              <a:rPr lang="ru-RU" dirty="0" smtClean="0"/>
              <a:t>доступным</a:t>
            </a:r>
            <a:r>
              <a:rPr lang="en-US" dirty="0" smtClean="0">
                <a:solidFill>
                  <a:srgbClr val="000000"/>
                </a:solidFill>
                <a:latin typeface="ArialMT"/>
              </a:rPr>
              <a:t> </a:t>
            </a:r>
          </a:p>
        </p:txBody>
      </p:sp>
      <p:pic>
        <p:nvPicPr>
          <p:cNvPr id="18" name="Picture 17" descr="security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5651" y="189743"/>
            <a:ext cx="2236187" cy="791654"/>
          </a:xfrm>
          <a:prstGeom prst="rect">
            <a:avLst/>
          </a:prstGeom>
        </p:spPr>
      </p:pic>
      <p:pic>
        <p:nvPicPr>
          <p:cNvPr id="17" name="Picture 16" descr="lock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4314" y="2539552"/>
            <a:ext cx="1175876" cy="31685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947" y="983286"/>
            <a:ext cx="1693152" cy="1134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06115" y="370126"/>
            <a:ext cx="2209519" cy="430887"/>
          </a:xfrm>
          <a:prstGeom prst="rect">
            <a:avLst/>
          </a:prstGeom>
          <a:solidFill>
            <a:srgbClr val="823594"/>
          </a:solidFill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</a:rPr>
              <a:t>Безопасность</a:t>
            </a:r>
            <a:endParaRPr lang="ru-RU" sz="2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64" y="53010"/>
            <a:ext cx="8850654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3600" spc="50" baseline="10000" dirty="0" smtClean="0"/>
              <a:t>|</a:t>
            </a:r>
            <a:r>
              <a:rPr lang="ru-RU" sz="2400" b="1" spc="50" dirty="0" smtClean="0"/>
              <a:t>Техническая Информация</a:t>
            </a:r>
            <a:r>
              <a:rPr lang="en-US" sz="3600" spc="50" baseline="10000" dirty="0" smtClean="0">
                <a:solidFill>
                  <a:prstClr val="black"/>
                </a:solidFill>
              </a:rPr>
              <a:t>|</a:t>
            </a:r>
            <a:r>
              <a:rPr lang="he-IL" sz="3600" spc="50" baseline="10000" dirty="0" smtClean="0">
                <a:solidFill>
                  <a:prstClr val="black"/>
                </a:solidFill>
              </a:rPr>
              <a:t> </a:t>
            </a:r>
            <a:r>
              <a:rPr lang="en-US" sz="2400" spc="100" dirty="0" smtClean="0">
                <a:solidFill>
                  <a:srgbClr val="000000"/>
                </a:solidFill>
                <a:latin typeface="+mj-lt"/>
              </a:rPr>
              <a:t>Technical Specifications 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944313"/>
              </p:ext>
            </p:extLst>
          </p:nvPr>
        </p:nvGraphicFramePr>
        <p:xfrm>
          <a:off x="738152" y="912483"/>
          <a:ext cx="7687368" cy="485534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843684"/>
                <a:gridCol w="3843684"/>
              </a:tblGrid>
              <a:tr h="301690">
                <a:tc>
                  <a:txBody>
                    <a:bodyPr/>
                    <a:lstStyle/>
                    <a:p>
                      <a:pPr marL="180000"/>
                      <a:r>
                        <a:rPr lang="ru-RU" sz="1500" b="0" dirty="0" smtClean="0">
                          <a:solidFill>
                            <a:schemeClr val="bg1"/>
                          </a:solidFill>
                        </a:rPr>
                        <a:t>Категория</a:t>
                      </a:r>
                      <a:endParaRPr lang="en-US" sz="15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marL="180000"/>
                      <a:r>
                        <a:rPr lang="ru-RU" sz="1500" b="0" dirty="0" smtClean="0">
                          <a:solidFill>
                            <a:schemeClr val="bg1"/>
                          </a:solidFill>
                        </a:rPr>
                        <a:t>Спецификация</a:t>
                      </a:r>
                      <a:endParaRPr lang="en-US" sz="15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EEF"/>
                    </a:solidFill>
                  </a:tcPr>
                </a:tc>
              </a:tr>
              <a:tr h="357050">
                <a:tc>
                  <a:txBody>
                    <a:bodyPr/>
                    <a:lstStyle/>
                    <a:p>
                      <a:pPr marL="1800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baseline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Дверной Блок</a:t>
                      </a:r>
                      <a:endParaRPr lang="en-US" sz="1300" kern="1200" baseline="0" dirty="0" smtClean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/>
                      <a:endParaRPr lang="en-US" sz="13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44789">
                <a:tc>
                  <a:txBody>
                    <a:bodyPr/>
                    <a:lstStyle/>
                    <a:p>
                      <a:pPr marL="1800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Bluetooth Smart 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Технология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(между</a:t>
                      </a:r>
                      <a:r>
                        <a:rPr lang="ru-RU" sz="13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дверью</a:t>
                      </a:r>
                      <a:r>
                        <a:rPr lang="en-US" sz="13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 смартфоном</a:t>
                      </a:r>
                      <a:r>
                        <a:rPr lang="en-US" sz="13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Bluetooth 4.0 </a:t>
                      </a:r>
                      <a:endParaRPr lang="en-US" sz="13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4789">
                <a:tc>
                  <a:txBody>
                    <a:bodyPr/>
                    <a:lstStyle/>
                    <a:p>
                      <a:pPr marL="1800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Частота</a:t>
                      </a:r>
                      <a:r>
                        <a:rPr lang="ru-RU" sz="13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связи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между</a:t>
                      </a:r>
                      <a:r>
                        <a:rPr lang="ru-RU" sz="13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дверью устройства и 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учетными</a:t>
                      </a:r>
                      <a:r>
                        <a:rPr lang="ru-RU" sz="13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данными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2.4 GHz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4789">
                <a:tc>
                  <a:txBody>
                    <a:bodyPr/>
                    <a:lstStyle/>
                    <a:p>
                      <a:pPr marL="180000"/>
                      <a:r>
                        <a:rPr lang="ru-RU" sz="1300" dirty="0" smtClean="0"/>
                        <a:t>Тип</a:t>
                      </a:r>
                      <a:r>
                        <a:rPr lang="ru-RU" sz="1300" baseline="0" dirty="0" smtClean="0"/>
                        <a:t> аккумулятора</a:t>
                      </a:r>
                      <a:endParaRPr lang="en-US" sz="1300" dirty="0"/>
                    </a:p>
                  </a:txBody>
                  <a:tcPr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Rechargeable Lithium-ion 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4789">
                <a:tc>
                  <a:txBody>
                    <a:bodyPr/>
                    <a:lstStyle/>
                    <a:p>
                      <a:pPr marL="180000"/>
                      <a:r>
                        <a:rPr lang="ru-RU" sz="1300" dirty="0" smtClean="0"/>
                        <a:t>Характеристики</a:t>
                      </a:r>
                      <a:r>
                        <a:rPr lang="ru-RU" sz="1300" baseline="0" dirty="0" smtClean="0"/>
                        <a:t> Аккумулятора</a:t>
                      </a:r>
                      <a:endParaRPr lang="en-US" sz="1300" dirty="0"/>
                    </a:p>
                  </a:txBody>
                  <a:tcPr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7.4V 2600mAh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4789">
                <a:tc>
                  <a:txBody>
                    <a:bodyPr/>
                    <a:lstStyle/>
                    <a:p>
                      <a:pPr marL="1800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Входное</a:t>
                      </a:r>
                      <a:r>
                        <a:rPr lang="ru-RU" sz="1300" baseline="0" dirty="0" smtClean="0"/>
                        <a:t> Напряжение и Ток Зарядки</a:t>
                      </a:r>
                      <a:endParaRPr lang="en-US" sz="1300" dirty="0" smtClean="0"/>
                    </a:p>
                  </a:txBody>
                  <a:tcPr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12VDC @ 1A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4789">
                <a:tc>
                  <a:txBody>
                    <a:bodyPr/>
                    <a:lstStyle/>
                    <a:p>
                      <a:pPr marL="1800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Размеры</a:t>
                      </a:r>
                      <a:endParaRPr lang="en-US" sz="1300" dirty="0" smtClean="0"/>
                    </a:p>
                  </a:txBody>
                  <a:tcPr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150mm </a:t>
                      </a:r>
                      <a:r>
                        <a:rPr lang="en-US" sz="1300" dirty="0" err="1" smtClean="0"/>
                        <a:t>x</a:t>
                      </a:r>
                      <a:r>
                        <a:rPr lang="en-US" sz="1300" dirty="0" smtClean="0"/>
                        <a:t> 55mm </a:t>
                      </a:r>
                      <a:r>
                        <a:rPr lang="en-US" sz="1300" dirty="0" err="1" smtClean="0"/>
                        <a:t>x</a:t>
                      </a:r>
                      <a:r>
                        <a:rPr lang="en-US" sz="1300" dirty="0" smtClean="0"/>
                        <a:t> 54mm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4789">
                <a:tc>
                  <a:txBody>
                    <a:bodyPr/>
                    <a:lstStyle/>
                    <a:p>
                      <a:pPr marL="1800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Вес</a:t>
                      </a:r>
                      <a:endParaRPr lang="en-US" sz="1300" dirty="0" smtClean="0"/>
                    </a:p>
                  </a:txBody>
                  <a:tcPr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380</a:t>
                      </a:r>
                      <a:r>
                        <a:rPr lang="ru-RU" sz="1300" dirty="0" err="1" smtClean="0"/>
                        <a:t>гр</a:t>
                      </a:r>
                      <a:endParaRPr lang="en-US" sz="1300" dirty="0" smtClean="0"/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4789">
                <a:tc>
                  <a:txBody>
                    <a:bodyPr/>
                    <a:lstStyle/>
                    <a:p>
                      <a:pPr marL="1800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Температурный</a:t>
                      </a:r>
                      <a:r>
                        <a:rPr lang="ru-RU" sz="1300" baseline="0" dirty="0" smtClean="0"/>
                        <a:t> Режим</a:t>
                      </a:r>
                      <a:endParaRPr lang="en-US" sz="1300" dirty="0" smtClean="0"/>
                    </a:p>
                  </a:txBody>
                  <a:tcPr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-10°C ~ +50°C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4789">
                <a:tc>
                  <a:txBody>
                    <a:bodyPr/>
                    <a:lstStyle/>
                    <a:p>
                      <a:pPr marL="1800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Класс</a:t>
                      </a:r>
                      <a:r>
                        <a:rPr lang="ru-RU" sz="1300" baseline="0" dirty="0" smtClean="0"/>
                        <a:t> Защиты</a:t>
                      </a:r>
                      <a:endParaRPr lang="en-US" sz="1300" dirty="0" smtClean="0"/>
                    </a:p>
                  </a:txBody>
                  <a:tcPr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IP44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4789">
                <a:tc>
                  <a:txBody>
                    <a:bodyPr/>
                    <a:lstStyle/>
                    <a:p>
                      <a:pPr marL="1800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00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Поддержка</a:t>
                      </a:r>
                      <a:r>
                        <a:rPr lang="ru-RU" sz="13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Мобильного Приложения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Apple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4S, 5, 5S, 6, 6+ with iOS 7 and up</a:t>
                      </a:r>
                    </a:p>
                    <a:p>
                      <a:pPr marL="1800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u="sng" dirty="0" smtClean="0">
                          <a:solidFill>
                            <a:schemeClr val="tx1"/>
                          </a:solidFill>
                        </a:rPr>
                        <a:t>Samsung</a:t>
                      </a:r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: Galaxy S4, S5 (All models), Note 3, Note 4 with Android 4.3 and up</a:t>
                      </a:r>
                    </a:p>
                    <a:p>
                      <a:pPr marL="1800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u="sng" dirty="0" smtClean="0">
                          <a:solidFill>
                            <a:schemeClr val="tx1"/>
                          </a:solidFill>
                        </a:rPr>
                        <a:t>Nexus</a:t>
                      </a:r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: 4, 5  with Android 4.3 and up</a:t>
                      </a:r>
                    </a:p>
                    <a:p>
                      <a:pPr marL="1800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u="sng" dirty="0" smtClean="0">
                          <a:solidFill>
                            <a:schemeClr val="tx1"/>
                          </a:solidFill>
                        </a:rPr>
                        <a:t>LG</a:t>
                      </a:r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: G2, G3 with Android 4.3 and up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 descr="ass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634" y="6524660"/>
            <a:ext cx="1196340" cy="171450"/>
          </a:xfrm>
          <a:prstGeom prst="rect">
            <a:avLst/>
          </a:prstGeom>
        </p:spPr>
      </p:pic>
      <p:pic>
        <p:nvPicPr>
          <p:cNvPr id="5" name="Picture 4" descr="multi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820" y="6095278"/>
            <a:ext cx="1451610" cy="579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64" y="53010"/>
            <a:ext cx="8850654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3600" spc="50" baseline="10000" dirty="0" smtClean="0"/>
              <a:t>|</a:t>
            </a:r>
            <a:r>
              <a:rPr lang="en-US" sz="2400" b="1" spc="50" dirty="0" smtClean="0"/>
              <a:t> </a:t>
            </a:r>
            <a:r>
              <a:rPr lang="ru-RU" sz="2400" b="1" dirty="0" smtClean="0">
                <a:latin typeface="+mj-lt"/>
              </a:rPr>
              <a:t>Техническая Информация</a:t>
            </a:r>
            <a:r>
              <a:rPr lang="en-US" sz="2400" b="1" spc="50" dirty="0" smtClean="0">
                <a:latin typeface="+mj-lt"/>
              </a:rPr>
              <a:t> </a:t>
            </a:r>
            <a:r>
              <a:rPr lang="en-US" sz="3600" spc="50" baseline="10000" dirty="0" smtClean="0">
                <a:solidFill>
                  <a:prstClr val="black"/>
                </a:solidFill>
              </a:rPr>
              <a:t>|</a:t>
            </a:r>
            <a:r>
              <a:rPr lang="he-IL" sz="3600" spc="50" baseline="10000" dirty="0" smtClean="0">
                <a:solidFill>
                  <a:prstClr val="black"/>
                </a:solidFill>
              </a:rPr>
              <a:t> </a:t>
            </a:r>
            <a:r>
              <a:rPr lang="en-US" sz="2400" spc="100" dirty="0" smtClean="0">
                <a:solidFill>
                  <a:srgbClr val="000000"/>
                </a:solidFill>
                <a:latin typeface="+mj-lt"/>
              </a:rPr>
              <a:t>Technical Specifications 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740092"/>
              </p:ext>
            </p:extLst>
          </p:nvPr>
        </p:nvGraphicFramePr>
        <p:xfrm>
          <a:off x="738152" y="921092"/>
          <a:ext cx="7687368" cy="4215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3684"/>
                <a:gridCol w="3843684"/>
              </a:tblGrid>
              <a:tr h="318259">
                <a:tc>
                  <a:txBody>
                    <a:bodyPr/>
                    <a:lstStyle/>
                    <a:p>
                      <a:pPr marL="180000"/>
                      <a:r>
                        <a:rPr lang="ru-RU" sz="1500" b="0" dirty="0" smtClean="0">
                          <a:solidFill>
                            <a:schemeClr val="bg1"/>
                          </a:solidFill>
                        </a:rPr>
                        <a:t>Категория</a:t>
                      </a:r>
                      <a:endParaRPr lang="en-US" sz="15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marL="180000"/>
                      <a:r>
                        <a:rPr lang="ru-RU" sz="1500" b="0" dirty="0" smtClean="0">
                          <a:solidFill>
                            <a:schemeClr val="bg1"/>
                          </a:solidFill>
                        </a:rPr>
                        <a:t>Спецификация</a:t>
                      </a:r>
                      <a:endParaRPr lang="en-US" sz="15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EEF"/>
                    </a:solidFill>
                  </a:tcPr>
                </a:tc>
              </a:tr>
              <a:tr h="318259">
                <a:tc>
                  <a:txBody>
                    <a:bodyPr/>
                    <a:lstStyle/>
                    <a:p>
                      <a:pPr marL="180000"/>
                      <a:r>
                        <a:rPr lang="ru-RU" sz="1300" b="0" dirty="0" smtClean="0">
                          <a:solidFill>
                            <a:srgbClr val="FFFFFF"/>
                          </a:solidFill>
                        </a:rPr>
                        <a:t>Настенный</a:t>
                      </a:r>
                      <a:r>
                        <a:rPr lang="ru-RU" sz="1300" b="0" baseline="0" dirty="0" smtClean="0">
                          <a:solidFill>
                            <a:srgbClr val="FFFFFF"/>
                          </a:solidFill>
                        </a:rPr>
                        <a:t> считыватель</a:t>
                      </a:r>
                      <a:r>
                        <a:rPr lang="en-US" sz="1300" b="0" dirty="0" smtClean="0">
                          <a:solidFill>
                            <a:srgbClr val="FFFFFF"/>
                          </a:solidFill>
                        </a:rPr>
                        <a:t>/ </a:t>
                      </a:r>
                      <a:r>
                        <a:rPr lang="ru-RU" sz="1300" b="0" dirty="0" smtClean="0">
                          <a:solidFill>
                            <a:srgbClr val="FFFFFF"/>
                          </a:solidFill>
                        </a:rPr>
                        <a:t>считыватель отпечатков пальцев</a:t>
                      </a:r>
                      <a:endParaRPr lang="en-US" sz="1300" b="0" dirty="0" smtClean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/>
                      <a:endParaRPr lang="en-US" dirty="0"/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18259">
                <a:tc>
                  <a:txBody>
                    <a:bodyPr/>
                    <a:lstStyle/>
                    <a:p>
                      <a:pPr marL="1800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Характеристика</a:t>
                      </a:r>
                      <a:r>
                        <a:rPr lang="ru-RU" sz="13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батареек</a:t>
                      </a:r>
                      <a:endParaRPr lang="en-US" sz="13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2X AA  Alkaline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8259">
                <a:tc>
                  <a:txBody>
                    <a:bodyPr/>
                    <a:lstStyle/>
                    <a:p>
                      <a:pPr marL="1800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Размеры</a:t>
                      </a:r>
                      <a:endParaRPr lang="en-US" sz="13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140mm </a:t>
                      </a:r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50mm </a:t>
                      </a:r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40mm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8259">
                <a:tc>
                  <a:txBody>
                    <a:bodyPr/>
                    <a:lstStyle/>
                    <a:p>
                      <a:pPr marL="1800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Вес</a:t>
                      </a:r>
                      <a:endParaRPr lang="en-US" sz="13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150g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8259">
                <a:tc>
                  <a:txBody>
                    <a:bodyPr/>
                    <a:lstStyle/>
                    <a:p>
                      <a:pPr marL="1800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Температурный</a:t>
                      </a:r>
                      <a:r>
                        <a:rPr lang="ru-RU" sz="13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Режим</a:t>
                      </a:r>
                      <a:endParaRPr lang="en-US" sz="13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-20°C ~ +60°C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8259">
                <a:tc>
                  <a:txBody>
                    <a:bodyPr/>
                    <a:lstStyle/>
                    <a:p>
                      <a:pPr marL="1800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Класс</a:t>
                      </a:r>
                      <a:r>
                        <a:rPr lang="ru-RU" sz="13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Защиты</a:t>
                      </a:r>
                      <a:endParaRPr lang="en-US" sz="13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IP55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8259">
                <a:tc>
                  <a:txBody>
                    <a:bodyPr/>
                    <a:lstStyle/>
                    <a:p>
                      <a:pPr marL="180000"/>
                      <a:r>
                        <a:rPr lang="ru-RU" sz="1300" dirty="0" smtClean="0">
                          <a:solidFill>
                            <a:srgbClr val="FFFFFF"/>
                          </a:solidFill>
                        </a:rPr>
                        <a:t>Пульт</a:t>
                      </a:r>
                      <a:r>
                        <a:rPr lang="ru-RU" sz="1300" baseline="0" dirty="0" smtClean="0">
                          <a:solidFill>
                            <a:srgbClr val="FFFFFF"/>
                          </a:solidFill>
                        </a:rPr>
                        <a:t> дистанционного управления</a:t>
                      </a:r>
                      <a:endParaRPr lang="en-US" sz="1300" dirty="0" smtClean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/>
                      <a:endParaRPr lang="en-US" sz="13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18259">
                <a:tc>
                  <a:txBody>
                    <a:bodyPr/>
                    <a:lstStyle/>
                    <a:p>
                      <a:pPr marL="1800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Характеристика</a:t>
                      </a:r>
                      <a:r>
                        <a:rPr lang="ru-RU" sz="1300" baseline="0" dirty="0" smtClean="0"/>
                        <a:t> батареек</a:t>
                      </a:r>
                      <a:endParaRPr lang="en-US" sz="1300" dirty="0" smtClean="0"/>
                    </a:p>
                  </a:txBody>
                  <a:tcPr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CR2032 </a:t>
                      </a:r>
                      <a:r>
                        <a:rPr lang="en-US" sz="1300" dirty="0" smtClean="0"/>
                        <a:t>Lithium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</a:tr>
              <a:tr h="318259">
                <a:tc>
                  <a:txBody>
                    <a:bodyPr/>
                    <a:lstStyle/>
                    <a:p>
                      <a:pPr marL="1800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Размеры</a:t>
                      </a:r>
                      <a:endParaRPr lang="en-US" sz="1300" dirty="0" smtClean="0"/>
                    </a:p>
                  </a:txBody>
                  <a:tcPr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60mm </a:t>
                      </a:r>
                      <a:r>
                        <a:rPr lang="en-US" sz="1300" dirty="0" err="1" smtClean="0"/>
                        <a:t>x</a:t>
                      </a:r>
                      <a:r>
                        <a:rPr lang="en-US" sz="1300" dirty="0" smtClean="0"/>
                        <a:t> 30mm </a:t>
                      </a:r>
                      <a:r>
                        <a:rPr lang="en-US" sz="1300" dirty="0" err="1" smtClean="0"/>
                        <a:t>x</a:t>
                      </a:r>
                      <a:r>
                        <a:rPr lang="en-US" sz="1300" dirty="0" smtClean="0"/>
                        <a:t> 8mm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</a:tr>
              <a:tr h="318259">
                <a:tc>
                  <a:txBody>
                    <a:bodyPr/>
                    <a:lstStyle/>
                    <a:p>
                      <a:pPr marL="1800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Вес</a:t>
                      </a:r>
                      <a:endParaRPr lang="en-US" sz="1300" dirty="0" smtClean="0"/>
                    </a:p>
                  </a:txBody>
                  <a:tcPr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30g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</a:tr>
              <a:tr h="318259">
                <a:tc>
                  <a:txBody>
                    <a:bodyPr/>
                    <a:lstStyle/>
                    <a:p>
                      <a:pPr marL="1800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Температурный</a:t>
                      </a:r>
                      <a:r>
                        <a:rPr lang="ru-RU" sz="1300" baseline="0" dirty="0" smtClean="0"/>
                        <a:t> Режим</a:t>
                      </a:r>
                      <a:endParaRPr lang="en-US" sz="1300" dirty="0" smtClean="0"/>
                    </a:p>
                  </a:txBody>
                  <a:tcPr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-20°C ~ +60°C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</a:tr>
              <a:tr h="318259">
                <a:tc>
                  <a:txBody>
                    <a:bodyPr/>
                    <a:lstStyle/>
                    <a:p>
                      <a:pPr marL="1800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Класс</a:t>
                      </a:r>
                      <a:r>
                        <a:rPr lang="ru-RU" sz="1300" baseline="0" dirty="0" smtClean="0"/>
                        <a:t> Защиты</a:t>
                      </a:r>
                      <a:endParaRPr lang="en-US" sz="1300" dirty="0" smtClean="0"/>
                    </a:p>
                  </a:txBody>
                  <a:tcPr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IP55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ass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634" y="6524660"/>
            <a:ext cx="1196340" cy="171450"/>
          </a:xfrm>
          <a:prstGeom prst="rect">
            <a:avLst/>
          </a:prstGeom>
        </p:spPr>
      </p:pic>
      <p:pic>
        <p:nvPicPr>
          <p:cNvPr id="6" name="Picture 5" descr="multi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820" y="6095278"/>
            <a:ext cx="1451610" cy="579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64" y="53010"/>
            <a:ext cx="8850654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3600" spc="50" baseline="10000" dirty="0" smtClean="0"/>
              <a:t>|</a:t>
            </a:r>
            <a:r>
              <a:rPr lang="en-US" sz="2400" b="1" spc="50" dirty="0" smtClean="0"/>
              <a:t> </a:t>
            </a:r>
            <a:r>
              <a:rPr lang="ru-RU" sz="2400" b="1" dirty="0" smtClean="0">
                <a:latin typeface="+mj-lt"/>
              </a:rPr>
              <a:t>Техническая Информация</a:t>
            </a:r>
            <a:r>
              <a:rPr lang="en-US" sz="2400" b="1" spc="50" dirty="0" smtClean="0">
                <a:latin typeface="+mj-lt"/>
              </a:rPr>
              <a:t> </a:t>
            </a:r>
            <a:r>
              <a:rPr lang="en-US" sz="3600" spc="50" baseline="10000" dirty="0" smtClean="0">
                <a:solidFill>
                  <a:prstClr val="black"/>
                </a:solidFill>
              </a:rPr>
              <a:t>|</a:t>
            </a:r>
            <a:r>
              <a:rPr lang="he-IL" sz="3600" spc="50" baseline="10000" dirty="0" smtClean="0">
                <a:solidFill>
                  <a:prstClr val="black"/>
                </a:solidFill>
              </a:rPr>
              <a:t> </a:t>
            </a:r>
            <a:r>
              <a:rPr lang="en-US" sz="2400" spc="100" dirty="0" smtClean="0">
                <a:solidFill>
                  <a:srgbClr val="000000"/>
                </a:solidFill>
                <a:latin typeface="+mj-lt"/>
              </a:rPr>
              <a:t>Technical Specifications 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609463"/>
              </p:ext>
            </p:extLst>
          </p:nvPr>
        </p:nvGraphicFramePr>
        <p:xfrm>
          <a:off x="720000" y="946967"/>
          <a:ext cx="7687368" cy="4137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3684"/>
                <a:gridCol w="3843684"/>
              </a:tblGrid>
              <a:tr h="318259">
                <a:tc>
                  <a:txBody>
                    <a:bodyPr/>
                    <a:lstStyle/>
                    <a:p>
                      <a:pPr marL="180000"/>
                      <a:r>
                        <a:rPr lang="ru-RU" sz="1500" b="0" dirty="0" smtClean="0">
                          <a:solidFill>
                            <a:schemeClr val="bg1"/>
                          </a:solidFill>
                        </a:rPr>
                        <a:t>Категория</a:t>
                      </a:r>
                      <a:endParaRPr lang="en-US" sz="15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marL="180000"/>
                      <a:r>
                        <a:rPr lang="ru-RU" sz="1500" b="0" dirty="0" smtClean="0">
                          <a:solidFill>
                            <a:schemeClr val="bg1"/>
                          </a:solidFill>
                        </a:rPr>
                        <a:t>Спецификация</a:t>
                      </a:r>
                      <a:endParaRPr lang="en-US" sz="15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EEF"/>
                    </a:solidFill>
                  </a:tcPr>
                </a:tc>
              </a:tr>
              <a:tr h="318259">
                <a:tc>
                  <a:txBody>
                    <a:bodyPr/>
                    <a:lstStyle/>
                    <a:p>
                      <a:pPr marL="1800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kern="1200" baseline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Подвесное зарядное устройство</a:t>
                      </a:r>
                      <a:endParaRPr lang="en-US" sz="1300" b="0" kern="1200" baseline="0" dirty="0" smtClean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/>
                      <a:endParaRPr lang="en-US" sz="13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18259">
                <a:tc>
                  <a:txBody>
                    <a:bodyPr/>
                    <a:lstStyle/>
                    <a:p>
                      <a:pPr marL="180000"/>
                      <a:r>
                        <a:rPr lang="ru-RU" sz="1300" dirty="0" smtClean="0"/>
                        <a:t>Тип</a:t>
                      </a:r>
                      <a:r>
                        <a:rPr lang="ru-RU" sz="1300" baseline="0" dirty="0" smtClean="0"/>
                        <a:t> аккумулятора</a:t>
                      </a:r>
                      <a:endParaRPr lang="en-US" sz="1300" dirty="0"/>
                    </a:p>
                  </a:txBody>
                  <a:tcPr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Rechargeable Lithium-ion 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8259">
                <a:tc>
                  <a:txBody>
                    <a:bodyPr/>
                    <a:lstStyle/>
                    <a:p>
                      <a:pPr marL="180000"/>
                      <a:r>
                        <a:rPr lang="ru-RU" sz="1300" dirty="0" smtClean="0"/>
                        <a:t>Характеристики</a:t>
                      </a:r>
                      <a:r>
                        <a:rPr lang="ru-RU" sz="1300" baseline="0" dirty="0" smtClean="0"/>
                        <a:t> аккумулятора</a:t>
                      </a:r>
                      <a:endParaRPr lang="en-US" sz="1300" dirty="0"/>
                    </a:p>
                  </a:txBody>
                  <a:tcPr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7.4V 3200mAh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8259">
                <a:tc>
                  <a:txBody>
                    <a:bodyPr/>
                    <a:lstStyle/>
                    <a:p>
                      <a:pPr marL="1800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Входное</a:t>
                      </a:r>
                      <a:r>
                        <a:rPr lang="ru-RU" sz="1300" baseline="0" dirty="0" smtClean="0"/>
                        <a:t> Напряжение и Ток Зарядки</a:t>
                      </a:r>
                      <a:endParaRPr lang="en-US" sz="1300" dirty="0" smtClean="0"/>
                    </a:p>
                  </a:txBody>
                  <a:tcPr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5V to 12VDC @ 1A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8259">
                <a:tc>
                  <a:txBody>
                    <a:bodyPr/>
                    <a:lstStyle/>
                    <a:p>
                      <a:pPr marL="1800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Выходная</a:t>
                      </a:r>
                      <a:r>
                        <a:rPr lang="ru-RU" sz="1300" baseline="0" dirty="0" smtClean="0"/>
                        <a:t> Мощность</a:t>
                      </a:r>
                      <a:endParaRPr lang="en-US" sz="1300" dirty="0" smtClean="0"/>
                    </a:p>
                  </a:txBody>
                  <a:tcPr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12VDC @ 1A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8259">
                <a:tc>
                  <a:txBody>
                    <a:bodyPr/>
                    <a:lstStyle/>
                    <a:p>
                      <a:pPr marL="180000"/>
                      <a:r>
                        <a:rPr lang="ru-RU" sz="1300" dirty="0" smtClean="0"/>
                        <a:t>Размеры</a:t>
                      </a:r>
                      <a:endParaRPr lang="en-US" sz="1300" dirty="0" smtClean="0"/>
                    </a:p>
                  </a:txBody>
                  <a:tcPr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160mm </a:t>
                      </a:r>
                      <a:r>
                        <a:rPr lang="en-US" sz="1300" dirty="0" err="1" smtClean="0"/>
                        <a:t>x</a:t>
                      </a:r>
                      <a:r>
                        <a:rPr lang="en-US" sz="1300" dirty="0" smtClean="0"/>
                        <a:t> 60mm </a:t>
                      </a:r>
                      <a:r>
                        <a:rPr lang="en-US" sz="1300" dirty="0" err="1" smtClean="0"/>
                        <a:t>x</a:t>
                      </a:r>
                      <a:r>
                        <a:rPr lang="en-US" sz="1300" dirty="0" smtClean="0"/>
                        <a:t> 30mm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8259">
                <a:tc>
                  <a:txBody>
                    <a:bodyPr/>
                    <a:lstStyle/>
                    <a:p>
                      <a:pPr marL="1800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Вес</a:t>
                      </a:r>
                      <a:endParaRPr lang="en-US" sz="1300" dirty="0" smtClean="0"/>
                    </a:p>
                  </a:txBody>
                  <a:tcPr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320</a:t>
                      </a:r>
                      <a:r>
                        <a:rPr lang="ru-RU" sz="1300" dirty="0" err="1" smtClean="0"/>
                        <a:t>гр</a:t>
                      </a:r>
                      <a:endParaRPr lang="en-US" sz="1300" dirty="0" smtClean="0"/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8259">
                <a:tc>
                  <a:txBody>
                    <a:bodyPr/>
                    <a:lstStyle/>
                    <a:p>
                      <a:pPr marL="1800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rgbClr val="FFFFFF"/>
                          </a:solidFill>
                        </a:rPr>
                        <a:t>Проводное</a:t>
                      </a:r>
                      <a:r>
                        <a:rPr lang="ru-RU" sz="1300" b="0" baseline="0" dirty="0" smtClean="0">
                          <a:solidFill>
                            <a:srgbClr val="FFFFFF"/>
                          </a:solidFill>
                        </a:rPr>
                        <a:t> зарядное устройство</a:t>
                      </a:r>
                      <a:endParaRPr lang="en-US" sz="1300" b="0" dirty="0" smtClean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 smtClean="0"/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18259">
                <a:tc>
                  <a:txBody>
                    <a:bodyPr/>
                    <a:lstStyle/>
                    <a:p>
                      <a:pPr marL="1800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Входное</a:t>
                      </a:r>
                      <a:r>
                        <a:rPr lang="ru-RU" sz="1300" baseline="0" dirty="0" smtClean="0"/>
                        <a:t> Напряжение</a:t>
                      </a:r>
                      <a:endParaRPr lang="en-US" sz="1300" dirty="0" smtClean="0"/>
                    </a:p>
                  </a:txBody>
                  <a:tcPr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110 – 220 VAC 50/60Hz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8259">
                <a:tc>
                  <a:txBody>
                    <a:bodyPr/>
                    <a:lstStyle/>
                    <a:p>
                      <a:pPr marL="1800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Выходная</a:t>
                      </a:r>
                      <a:r>
                        <a:rPr lang="ru-RU" sz="1300" baseline="0" dirty="0" smtClean="0"/>
                        <a:t> Мощность</a:t>
                      </a:r>
                      <a:endParaRPr lang="en-US" sz="1300" dirty="0" smtClean="0"/>
                    </a:p>
                  </a:txBody>
                  <a:tcPr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12VDC @ 1A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8259">
                <a:tc>
                  <a:txBody>
                    <a:bodyPr/>
                    <a:lstStyle/>
                    <a:p>
                      <a:pPr marL="1800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Размеры</a:t>
                      </a:r>
                      <a:endParaRPr lang="en-US" sz="1300" dirty="0" smtClean="0"/>
                    </a:p>
                  </a:txBody>
                  <a:tcPr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71mm </a:t>
                      </a:r>
                      <a:r>
                        <a:rPr lang="en-US" sz="1300" dirty="0" err="1" smtClean="0"/>
                        <a:t>x</a:t>
                      </a:r>
                      <a:r>
                        <a:rPr lang="en-US" sz="1300" dirty="0" smtClean="0"/>
                        <a:t> 86mm </a:t>
                      </a:r>
                      <a:r>
                        <a:rPr lang="en-US" sz="1300" dirty="0" err="1" smtClean="0"/>
                        <a:t>x</a:t>
                      </a:r>
                      <a:r>
                        <a:rPr lang="en-US" sz="1300" dirty="0" smtClean="0"/>
                        <a:t> 47mm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8259">
                <a:tc>
                  <a:txBody>
                    <a:bodyPr/>
                    <a:lstStyle/>
                    <a:p>
                      <a:pPr marL="1800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Вес</a:t>
                      </a:r>
                      <a:endParaRPr lang="en-US" sz="13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/>
                      <a:r>
                        <a:rPr lang="en-US" sz="1300" dirty="0" smtClean="0"/>
                        <a:t>40</a:t>
                      </a:r>
                      <a:r>
                        <a:rPr lang="ru-RU" sz="1300" dirty="0" err="1" smtClean="0"/>
                        <a:t>гр</a:t>
                      </a:r>
                      <a:endParaRPr lang="en-US" sz="1300" dirty="0" smtClean="0"/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ass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634" y="6524660"/>
            <a:ext cx="1196340" cy="171450"/>
          </a:xfrm>
          <a:prstGeom prst="rect">
            <a:avLst/>
          </a:prstGeom>
        </p:spPr>
      </p:pic>
      <p:pic>
        <p:nvPicPr>
          <p:cNvPr id="6" name="Picture 5" descr="multi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820" y="6095278"/>
            <a:ext cx="1451610" cy="579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64" y="53010"/>
            <a:ext cx="8850654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3600" spc="50" baseline="10000" dirty="0" smtClean="0"/>
              <a:t>|</a:t>
            </a:r>
            <a:r>
              <a:rPr lang="ru-RU" sz="2400" b="1" spc="50" dirty="0" smtClean="0"/>
              <a:t>Техническая Информация</a:t>
            </a:r>
            <a:r>
              <a:rPr lang="en-US" sz="2400" b="1" spc="50" dirty="0" smtClean="0">
                <a:latin typeface="+mj-lt"/>
              </a:rPr>
              <a:t> </a:t>
            </a:r>
            <a:r>
              <a:rPr lang="en-US" sz="3600" spc="50" baseline="10000" dirty="0" smtClean="0">
                <a:solidFill>
                  <a:prstClr val="black"/>
                </a:solidFill>
              </a:rPr>
              <a:t>|</a:t>
            </a:r>
            <a:r>
              <a:rPr lang="he-IL" sz="3600" spc="50" baseline="10000" dirty="0" smtClean="0">
                <a:solidFill>
                  <a:prstClr val="black"/>
                </a:solidFill>
              </a:rPr>
              <a:t> </a:t>
            </a:r>
            <a:r>
              <a:rPr lang="en-US" sz="2400" spc="100" dirty="0" smtClean="0">
                <a:solidFill>
                  <a:srgbClr val="000000"/>
                </a:solidFill>
                <a:latin typeface="+mj-lt"/>
              </a:rPr>
              <a:t>Technical Specifications 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411230"/>
              </p:ext>
            </p:extLst>
          </p:nvPr>
        </p:nvGraphicFramePr>
        <p:xfrm>
          <a:off x="738152" y="964222"/>
          <a:ext cx="7741614" cy="3182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3684"/>
                <a:gridCol w="3897930"/>
              </a:tblGrid>
              <a:tr h="318259">
                <a:tc>
                  <a:txBody>
                    <a:bodyPr/>
                    <a:lstStyle/>
                    <a:p>
                      <a:pPr marL="1800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rgbClr val="FFFFFF"/>
                          </a:solidFill>
                        </a:rPr>
                        <a:t>Сертификаты</a:t>
                      </a:r>
                      <a:endParaRPr lang="en-US" sz="1500" b="0" dirty="0" smtClean="0">
                        <a:solidFill>
                          <a:srgbClr val="FFFFFF"/>
                        </a:solidFill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marL="180000"/>
                      <a:endParaRPr lang="en-US" dirty="0"/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EEF"/>
                    </a:solidFill>
                  </a:tcPr>
                </a:tc>
              </a:tr>
              <a:tr h="3182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EN 300 328 V1.8.1 (2012-06)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82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EN 301 489-1 V1.9.2 (2011-09)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825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EN 301 489-17 V2.2.1 (2012-09)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825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EN 60950-1:2006/A12:2011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82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/>
                      <a:r>
                        <a:rPr lang="en-US" sz="1300" dirty="0" smtClean="0"/>
                        <a:t>EN 61000-6-1:2007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825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EN 61000-6-3:2007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</a:tr>
              <a:tr h="31825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EN 15684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</a:tr>
              <a:tr h="31825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R&amp;TTE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</a:tr>
              <a:tr h="3182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RoHS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ass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634" y="6524660"/>
            <a:ext cx="1196340" cy="171450"/>
          </a:xfrm>
          <a:prstGeom prst="rect">
            <a:avLst/>
          </a:prstGeom>
        </p:spPr>
      </p:pic>
      <p:pic>
        <p:nvPicPr>
          <p:cNvPr id="6" name="Picture 5" descr="multi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820" y="6095278"/>
            <a:ext cx="1451610" cy="579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18_2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9774" y="2342409"/>
            <a:ext cx="6583680" cy="803910"/>
          </a:xfrm>
          <a:prstGeom prst="rect">
            <a:avLst/>
          </a:prstGeom>
        </p:spPr>
      </p:pic>
      <p:pic>
        <p:nvPicPr>
          <p:cNvPr id="12" name="Picture 11" descr="18_3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0320" y="3366846"/>
            <a:ext cx="6583680" cy="803910"/>
          </a:xfrm>
          <a:prstGeom prst="rect">
            <a:avLst/>
          </a:prstGeom>
        </p:spPr>
      </p:pic>
      <p:pic>
        <p:nvPicPr>
          <p:cNvPr id="13" name="Picture 12" descr="18_4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0320" y="4408170"/>
            <a:ext cx="6583680" cy="80391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664" y="-39323"/>
            <a:ext cx="8850654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3600" spc="50" baseline="10000" dirty="0" smtClean="0"/>
              <a:t>|</a:t>
            </a:r>
            <a:r>
              <a:rPr lang="en-US" sz="2400" b="1" spc="50" dirty="0" smtClean="0"/>
              <a:t> </a:t>
            </a:r>
            <a:r>
              <a:rPr lang="ru-RU" sz="2400" b="1" dirty="0" smtClean="0">
                <a:latin typeface="+mj-lt"/>
              </a:rPr>
              <a:t>Возьми и наслаждайся</a:t>
            </a:r>
            <a:r>
              <a:rPr lang="en-US" sz="2400" b="1" spc="50" dirty="0" smtClean="0">
                <a:latin typeface="+mj-lt"/>
              </a:rPr>
              <a:t> </a:t>
            </a:r>
            <a:r>
              <a:rPr lang="en-US" sz="3600" spc="50" baseline="10000" dirty="0" smtClean="0">
                <a:solidFill>
                  <a:prstClr val="black"/>
                </a:solidFill>
              </a:rPr>
              <a:t>|</a:t>
            </a:r>
            <a:endParaRPr lang="en-US" sz="2400" spc="100" dirty="0" smtClean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4" name="Picture 3" descr="assa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634" y="6524660"/>
            <a:ext cx="1196340" cy="171450"/>
          </a:xfrm>
          <a:prstGeom prst="rect">
            <a:avLst/>
          </a:prstGeom>
        </p:spPr>
      </p:pic>
      <p:pic>
        <p:nvPicPr>
          <p:cNvPr id="7" name="Picture 6" descr="multi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820" y="6095278"/>
            <a:ext cx="1451610" cy="57912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936974" y="2496387"/>
            <a:ext cx="35150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+mj-lt"/>
              </a:rPr>
              <a:t>Будь свободен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. </a:t>
            </a: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Без ключей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937238" y="3529209"/>
            <a:ext cx="39533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FFFF"/>
                </a:solidFill>
                <a:latin typeface="+mj-lt"/>
              </a:rPr>
              <a:t>Решай с</a:t>
            </a:r>
            <a:r>
              <a:rPr lang="en-US" sz="2000" dirty="0" smtClean="0">
                <a:solidFill>
                  <a:srgbClr val="FFFFFF"/>
                </a:solidFill>
                <a:latin typeface="+mj-lt"/>
              </a:rPr>
              <a:t> ENTR</a:t>
            </a:r>
            <a:r>
              <a:rPr lang="ru-RU" sz="2000" dirty="0" smtClean="0">
                <a:solidFill>
                  <a:srgbClr val="FFFFFF"/>
                </a:solidFill>
                <a:latin typeface="+mj-lt"/>
              </a:rPr>
              <a:t> -</a:t>
            </a:r>
            <a:r>
              <a:rPr lang="en-US" sz="2000" dirty="0" smtClean="0">
                <a:solidFill>
                  <a:srgbClr val="FFFFFF"/>
                </a:solidFill>
                <a:latin typeface="+mj-lt"/>
              </a:rPr>
              <a:t> </a:t>
            </a:r>
            <a:r>
              <a:rPr lang="ru-RU" sz="2000" dirty="0" smtClean="0">
                <a:solidFill>
                  <a:srgbClr val="FFFFFF"/>
                </a:solidFill>
                <a:latin typeface="+mj-lt"/>
              </a:rPr>
              <a:t>кто, где и когда</a:t>
            </a:r>
            <a:r>
              <a:rPr lang="en-US" sz="2000" dirty="0" smtClean="0">
                <a:solidFill>
                  <a:srgbClr val="FFFFFF"/>
                </a:solidFill>
                <a:latin typeface="+mj-lt"/>
              </a:rPr>
              <a:t> </a:t>
            </a:r>
            <a:endParaRPr lang="en-US" sz="20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36974" y="440817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rgbClr val="FFFFFF"/>
                </a:solidFill>
                <a:latin typeface="+mj-lt"/>
              </a:rPr>
              <a:t>Вы можете рассчитывать на нас</a:t>
            </a:r>
            <a:r>
              <a:rPr lang="en-US" sz="2000" dirty="0" smtClean="0">
                <a:solidFill>
                  <a:srgbClr val="FFFFFF"/>
                </a:solidFill>
                <a:latin typeface="+mj-lt"/>
              </a:rPr>
              <a:t> – </a:t>
            </a:r>
          </a:p>
          <a:p>
            <a:r>
              <a:rPr lang="ru-RU" sz="2000" dirty="0" smtClean="0">
                <a:solidFill>
                  <a:srgbClr val="FFFFFF"/>
                </a:solidFill>
                <a:latin typeface="+mj-lt"/>
              </a:rPr>
              <a:t>мы</a:t>
            </a:r>
            <a:r>
              <a:rPr lang="en-US" sz="2000" dirty="0" smtClean="0">
                <a:solidFill>
                  <a:srgbClr val="FFFFFF"/>
                </a:solidFill>
                <a:latin typeface="+mj-lt"/>
              </a:rPr>
              <a:t> Mul-T-Lock</a:t>
            </a:r>
            <a:endParaRPr lang="en-US" sz="20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18" name="Picture 17" descr="lock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222" y="2976586"/>
            <a:ext cx="1311073" cy="265937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84" y="1156310"/>
            <a:ext cx="2236036" cy="14976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559774" y="4594681"/>
            <a:ext cx="2367039" cy="430887"/>
          </a:xfrm>
          <a:prstGeom prst="rect">
            <a:avLst/>
          </a:prstGeom>
          <a:solidFill>
            <a:srgbClr val="823594"/>
          </a:solidFill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</a:rPr>
              <a:t>Безопасность</a:t>
            </a:r>
            <a:endParaRPr lang="ru-RU" sz="22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19986" y="3545406"/>
            <a:ext cx="1955046" cy="461665"/>
          </a:xfrm>
          <a:prstGeom prst="rect">
            <a:avLst/>
          </a:prstGeom>
          <a:solidFill>
            <a:srgbClr val="8DC63F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Контроль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90951" y="2517971"/>
            <a:ext cx="1984080" cy="461665"/>
          </a:xfrm>
          <a:prstGeom prst="rect">
            <a:avLst/>
          </a:prstGeom>
          <a:solidFill>
            <a:srgbClr val="00AEEF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Удобство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assa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634" y="6524660"/>
            <a:ext cx="1196340" cy="171450"/>
          </a:xfrm>
          <a:prstGeom prst="rect">
            <a:avLst/>
          </a:prstGeom>
        </p:spPr>
      </p:pic>
      <p:pic>
        <p:nvPicPr>
          <p:cNvPr id="11" name="Picture 10" descr="multi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820" y="6095278"/>
            <a:ext cx="1451610" cy="579120"/>
          </a:xfrm>
          <a:prstGeom prst="rect">
            <a:avLst/>
          </a:prstGeom>
        </p:spPr>
      </p:pic>
      <p:pic>
        <p:nvPicPr>
          <p:cNvPr id="14" name="Picture 13" descr="convinience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1636" y="1046847"/>
            <a:ext cx="2701290" cy="956310"/>
          </a:xfrm>
          <a:prstGeom prst="rect">
            <a:avLst/>
          </a:prstGeom>
        </p:spPr>
      </p:pic>
      <p:pic>
        <p:nvPicPr>
          <p:cNvPr id="15" name="Picture 14" descr="control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1636" y="2217411"/>
            <a:ext cx="2701290" cy="956310"/>
          </a:xfrm>
          <a:prstGeom prst="rect">
            <a:avLst/>
          </a:prstGeom>
        </p:spPr>
      </p:pic>
      <p:pic>
        <p:nvPicPr>
          <p:cNvPr id="16" name="Picture 15" descr="security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1636" y="3348763"/>
            <a:ext cx="2701290" cy="95631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9665" y="-39323"/>
            <a:ext cx="3177408" cy="64633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3600" baseline="10000" dirty="0" smtClean="0"/>
              <a:t>|</a:t>
            </a:r>
            <a:r>
              <a:rPr lang="en-US" sz="2400" b="1" dirty="0" smtClean="0"/>
              <a:t> </a:t>
            </a:r>
            <a:r>
              <a:rPr lang="ru-RU" sz="2400" b="1" dirty="0" smtClean="0"/>
              <a:t>Что такое</a:t>
            </a:r>
            <a:r>
              <a:rPr lang="en-US" sz="2400" b="1" dirty="0" smtClean="0"/>
              <a:t> ENTR? </a:t>
            </a:r>
            <a:r>
              <a:rPr lang="en-US" sz="3600" baseline="10000" dirty="0">
                <a:solidFill>
                  <a:prstClr val="black"/>
                </a:solidFill>
              </a:rPr>
              <a:t>|</a:t>
            </a:r>
            <a:endParaRPr lang="en-US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710985" y="2326234"/>
            <a:ext cx="2382591" cy="738664"/>
          </a:xfrm>
          <a:prstGeom prst="rect">
            <a:avLst/>
          </a:prstGeom>
          <a:solidFill>
            <a:srgbClr val="8DC63F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Получите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Контроль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0986" y="1201836"/>
            <a:ext cx="2382590" cy="677108"/>
          </a:xfrm>
          <a:prstGeom prst="rect">
            <a:avLst/>
          </a:prstGeom>
          <a:solidFill>
            <a:srgbClr val="00AEEF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Получите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Удобство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92463" y="3488364"/>
            <a:ext cx="2401114" cy="677108"/>
          </a:xfrm>
          <a:prstGeom prst="rect">
            <a:avLst/>
          </a:prstGeom>
          <a:solidFill>
            <a:srgbClr val="823594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Получите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Безопасность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810000" y="2465772"/>
            <a:ext cx="5334000" cy="22179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ss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634" y="6524660"/>
            <a:ext cx="1196340" cy="171450"/>
          </a:xfrm>
          <a:prstGeom prst="rect">
            <a:avLst/>
          </a:prstGeom>
        </p:spPr>
      </p:pic>
      <p:pic>
        <p:nvPicPr>
          <p:cNvPr id="7" name="Picture 6" descr="multi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0204" y="233046"/>
            <a:ext cx="1451610" cy="579120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227955" y="6426491"/>
            <a:ext cx="8694874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ssa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435" y="6524660"/>
            <a:ext cx="2457450" cy="19812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741817" y="3129280"/>
            <a:ext cx="35132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cap="all" dirty="0" smtClean="0">
                <a:solidFill>
                  <a:srgbClr val="FFFFFF"/>
                </a:solidFill>
                <a:latin typeface="Calibri-Bold"/>
              </a:rPr>
              <a:t>СПАСИБО</a:t>
            </a:r>
            <a:r>
              <a:rPr lang="en-US" sz="4800" b="1" cap="all" dirty="0" smtClean="0">
                <a:solidFill>
                  <a:srgbClr val="FFFFFF"/>
                </a:solidFill>
                <a:latin typeface="Calibri-Bold"/>
              </a:rPr>
              <a:t>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6404" y="5305245"/>
            <a:ext cx="69038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ru-RU" dirty="0" smtClean="0"/>
              <a:t>Подробнее</a:t>
            </a:r>
            <a:r>
              <a:rPr lang="en-US" dirty="0" smtClean="0"/>
              <a:t>, </a:t>
            </a:r>
            <a:r>
              <a:rPr lang="ru-RU" dirty="0" smtClean="0"/>
              <a:t>на сайте:</a:t>
            </a:r>
            <a:endParaRPr lang="en-US" dirty="0" smtClean="0"/>
          </a:p>
          <a:p>
            <a:r>
              <a:rPr lang="en-US" b="1" dirty="0" smtClean="0">
                <a:hlinkClick r:id="rId5"/>
              </a:rPr>
              <a:t>www.mul-t-lock.com</a:t>
            </a:r>
            <a:endParaRPr lang="he-IL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25" y="812166"/>
            <a:ext cx="3133675" cy="209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4885002"/>
            <a:ext cx="9144000" cy="197299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ss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634" y="6524660"/>
            <a:ext cx="1196340" cy="171450"/>
          </a:xfrm>
          <a:prstGeom prst="rect">
            <a:avLst/>
          </a:prstGeom>
        </p:spPr>
      </p:pic>
      <p:pic>
        <p:nvPicPr>
          <p:cNvPr id="11" name="Picture 10" descr="multi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820" y="6095278"/>
            <a:ext cx="1451610" cy="579120"/>
          </a:xfrm>
          <a:prstGeom prst="rect">
            <a:avLst/>
          </a:prstGeom>
        </p:spPr>
      </p:pic>
      <p:pic>
        <p:nvPicPr>
          <p:cNvPr id="15" name="Picture 14" descr="lock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7603" y="2529345"/>
            <a:ext cx="1829493" cy="371094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077499" y="1974213"/>
            <a:ext cx="483447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3000" dirty="0" smtClean="0">
                <a:solidFill>
                  <a:srgbClr val="000000"/>
                </a:solidFill>
                <a:latin typeface="+mj-lt"/>
              </a:rPr>
              <a:t>Получите </a:t>
            </a:r>
            <a:r>
              <a:rPr lang="ru-RU" sz="3000" b="1" dirty="0" smtClean="0">
                <a:solidFill>
                  <a:srgbClr val="000000"/>
                </a:solidFill>
                <a:latin typeface="+mj-lt"/>
              </a:rPr>
              <a:t>Безопасность</a:t>
            </a:r>
            <a:r>
              <a:rPr lang="en-US" sz="3000" b="1" dirty="0" smtClean="0">
                <a:solidFill>
                  <a:srgbClr val="000000"/>
                </a:solidFill>
                <a:latin typeface="+mj-lt"/>
              </a:rPr>
              <a:t>, </a:t>
            </a:r>
            <a:endParaRPr lang="ru-RU" sz="3000" b="1" dirty="0" smtClean="0">
              <a:solidFill>
                <a:srgbClr val="000000"/>
              </a:solidFill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ru-RU" sz="3000" b="1" dirty="0" smtClean="0">
                <a:solidFill>
                  <a:srgbClr val="000000"/>
                </a:solidFill>
                <a:latin typeface="+mj-lt"/>
              </a:rPr>
              <a:t>Удобство</a:t>
            </a:r>
            <a:endParaRPr lang="en-US" sz="3000" b="1" dirty="0" smtClean="0">
              <a:solidFill>
                <a:srgbClr val="000000"/>
              </a:solidFill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ru-RU" sz="3000" dirty="0">
                <a:solidFill>
                  <a:srgbClr val="000000"/>
                </a:solidFill>
                <a:latin typeface="+mj-lt"/>
              </a:rPr>
              <a:t>и</a:t>
            </a:r>
            <a:r>
              <a:rPr lang="en-US" sz="30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3000" b="1" dirty="0" smtClean="0">
                <a:solidFill>
                  <a:srgbClr val="000000"/>
                </a:solidFill>
                <a:latin typeface="+mj-lt"/>
              </a:rPr>
              <a:t>Умное Управление</a:t>
            </a:r>
            <a:r>
              <a:rPr lang="en-US" sz="3000" b="1" dirty="0" smtClean="0">
                <a:solidFill>
                  <a:srgbClr val="000000"/>
                </a:solidFill>
                <a:latin typeface="+mj-lt"/>
              </a:rPr>
              <a:t>.</a:t>
            </a:r>
            <a:endParaRPr lang="en-US" sz="3000" dirty="0"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77501" y="3676560"/>
            <a:ext cx="3434176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</a:pPr>
            <a:r>
              <a:rPr lang="ru-RU" sz="1100" dirty="0" smtClean="0"/>
              <a:t>Легко </a:t>
            </a:r>
            <a:r>
              <a:rPr lang="ru-RU" sz="1100" dirty="0"/>
              <a:t>обновить ваш существующий дверной замок для контроля доступа решение</a:t>
            </a:r>
            <a:r>
              <a:rPr lang="ru-RU" sz="1100" dirty="0" smtClean="0"/>
              <a:t>.</a:t>
            </a:r>
            <a:r>
              <a:rPr lang="en-US" sz="1100" dirty="0" smtClean="0">
                <a:solidFill>
                  <a:srgbClr val="000000"/>
                </a:solidFill>
                <a:latin typeface="+mj-lt"/>
              </a:rPr>
              <a:t> </a:t>
            </a:r>
          </a:p>
          <a:p>
            <a:pPr>
              <a:lnSpc>
                <a:spcPts val="1100"/>
              </a:lnSpc>
            </a:pPr>
            <a:endParaRPr lang="en-US" sz="1100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ts val="1100"/>
              </a:lnSpc>
            </a:pPr>
            <a:r>
              <a:rPr lang="ru-RU" sz="1100" dirty="0"/>
              <a:t>Просто снимите </a:t>
            </a:r>
            <a:r>
              <a:rPr lang="ru-RU" sz="1100" dirty="0" smtClean="0"/>
              <a:t>свой старый цилиндр </a:t>
            </a:r>
            <a:r>
              <a:rPr lang="ru-RU" sz="1100" dirty="0"/>
              <a:t>и </a:t>
            </a:r>
            <a:r>
              <a:rPr lang="ru-RU" sz="1100" dirty="0" smtClean="0"/>
              <a:t>замените</a:t>
            </a:r>
            <a:r>
              <a:rPr lang="en-US" sz="11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1100" dirty="0" smtClean="0">
                <a:solidFill>
                  <a:srgbClr val="000000"/>
                </a:solidFill>
                <a:latin typeface="+mj-lt"/>
              </a:rPr>
              <a:t>его на новый цилиндр с </a:t>
            </a:r>
            <a:r>
              <a:rPr lang="en-US" sz="1100" dirty="0" smtClean="0">
                <a:solidFill>
                  <a:srgbClr val="000000"/>
                </a:solidFill>
                <a:latin typeface="+mj-lt"/>
              </a:rPr>
              <a:t>ENTR. </a:t>
            </a:r>
          </a:p>
          <a:p>
            <a:pPr>
              <a:lnSpc>
                <a:spcPts val="1100"/>
              </a:lnSpc>
            </a:pPr>
            <a:endParaRPr lang="en-US" sz="500" dirty="0" smtClean="0">
              <a:solidFill>
                <a:srgbClr val="000000"/>
              </a:solidFill>
              <a:latin typeface="+mj-lt"/>
            </a:endParaRPr>
          </a:p>
          <a:p>
            <a:pPr>
              <a:lnSpc>
                <a:spcPts val="1100"/>
              </a:lnSpc>
            </a:pPr>
            <a:r>
              <a:rPr lang="ru-RU" sz="1100" dirty="0"/>
              <a:t>Теперь </a:t>
            </a:r>
            <a:r>
              <a:rPr lang="ru-RU" sz="1100" dirty="0" smtClean="0"/>
              <a:t>Вы получили доступ,  который </a:t>
            </a:r>
            <a:r>
              <a:rPr lang="ru-RU" sz="1100" dirty="0"/>
              <a:t>контролируется</a:t>
            </a:r>
            <a:r>
              <a:rPr lang="ru-RU" sz="1100" dirty="0" smtClean="0"/>
              <a:t>.</a:t>
            </a:r>
            <a:endParaRPr lang="en-US" sz="1100" dirty="0" smtClean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405" y="792455"/>
            <a:ext cx="1763028" cy="118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0315" y="0"/>
            <a:ext cx="4552353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ss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634" y="6524660"/>
            <a:ext cx="1196340" cy="171450"/>
          </a:xfrm>
          <a:prstGeom prst="rect">
            <a:avLst/>
          </a:prstGeom>
        </p:spPr>
      </p:pic>
      <p:pic>
        <p:nvPicPr>
          <p:cNvPr id="11" name="Picture 10" descr="multi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820" y="6095278"/>
            <a:ext cx="1451610" cy="57912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770916" y="2339378"/>
            <a:ext cx="4141058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7200">
              <a:lnSpc>
                <a:spcPts val="2200"/>
              </a:lnSpc>
              <a:spcAft>
                <a:spcPts val="1200"/>
              </a:spcAft>
              <a:buFont typeface="Arial"/>
              <a:buChar char="•"/>
            </a:pPr>
            <a:r>
              <a:rPr lang="ru-RU" sz="2000" dirty="0"/>
              <a:t>Мобильное приложение для </a:t>
            </a:r>
            <a:r>
              <a:rPr lang="ru-RU" sz="2000" dirty="0" smtClean="0"/>
              <a:t>закрытия/ открытия </a:t>
            </a:r>
            <a:r>
              <a:rPr lang="ru-RU" sz="2000" dirty="0"/>
              <a:t>двери </a:t>
            </a:r>
            <a:r>
              <a:rPr lang="ru-RU" sz="2000" dirty="0" smtClean="0"/>
              <a:t>и управления</a:t>
            </a:r>
            <a:endParaRPr lang="en-US" sz="2000" dirty="0" smtClean="0"/>
          </a:p>
          <a:p>
            <a:pPr marL="180000" indent="-187200">
              <a:lnSpc>
                <a:spcPts val="2200"/>
              </a:lnSpc>
              <a:spcAft>
                <a:spcPts val="1200"/>
              </a:spcAft>
              <a:buFont typeface="Arial"/>
              <a:buChar char="•"/>
            </a:pPr>
            <a:r>
              <a:rPr lang="ru-RU" sz="2000" dirty="0"/>
              <a:t>Считыватель Отпечатков </a:t>
            </a:r>
            <a:r>
              <a:rPr lang="ru-RU" sz="2000" dirty="0" smtClean="0"/>
              <a:t>Пальцев</a:t>
            </a:r>
            <a:endParaRPr lang="en-US" sz="2000" dirty="0" smtClean="0"/>
          </a:p>
          <a:p>
            <a:pPr marL="180000" indent="-187200">
              <a:lnSpc>
                <a:spcPts val="2200"/>
              </a:lnSpc>
              <a:spcAft>
                <a:spcPts val="1200"/>
              </a:spcAft>
              <a:buFont typeface="Arial"/>
              <a:buChar char="•"/>
            </a:pPr>
            <a:r>
              <a:rPr lang="ru-RU" sz="2000" dirty="0" smtClean="0"/>
              <a:t>Настенный Считыватель (</a:t>
            </a:r>
            <a:r>
              <a:rPr lang="en-US" sz="2000" dirty="0" smtClean="0"/>
              <a:t>Touchpad Reader</a:t>
            </a:r>
            <a:r>
              <a:rPr lang="ru-RU" sz="2000" dirty="0" smtClean="0"/>
              <a:t>)</a:t>
            </a:r>
            <a:endParaRPr lang="en-US" sz="2000" dirty="0" smtClean="0"/>
          </a:p>
          <a:p>
            <a:pPr marL="180000" indent="-187200">
              <a:lnSpc>
                <a:spcPts val="2200"/>
              </a:lnSpc>
              <a:spcAft>
                <a:spcPts val="1200"/>
              </a:spcAft>
              <a:buFont typeface="Arial"/>
              <a:buChar char="•"/>
            </a:pPr>
            <a:r>
              <a:rPr lang="ru-RU" sz="2000" dirty="0"/>
              <a:t>Пульт Дистанционного </a:t>
            </a:r>
            <a:r>
              <a:rPr lang="ru-RU" sz="2000" dirty="0" smtClean="0"/>
              <a:t>Управления (</a:t>
            </a:r>
            <a:r>
              <a:rPr lang="en-US" sz="2000" dirty="0" smtClean="0"/>
              <a:t>Remote Control</a:t>
            </a:r>
            <a:r>
              <a:rPr lang="ru-RU" sz="2000" dirty="0" smtClean="0"/>
              <a:t>)</a:t>
            </a:r>
            <a:endParaRPr lang="en-US" sz="2000" dirty="0"/>
          </a:p>
        </p:txBody>
      </p:sp>
      <p:pic>
        <p:nvPicPr>
          <p:cNvPr id="13" name="Picture 12" descr="convinience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1212" y="229732"/>
            <a:ext cx="2159231" cy="764410"/>
          </a:xfrm>
          <a:prstGeom prst="rect">
            <a:avLst/>
          </a:prstGeom>
        </p:spPr>
      </p:pic>
      <p:pic>
        <p:nvPicPr>
          <p:cNvPr id="14" name="Picture 13" descr="code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220" y="4050435"/>
            <a:ext cx="937260" cy="1021079"/>
          </a:xfrm>
          <a:prstGeom prst="rect">
            <a:avLst/>
          </a:prstGeom>
        </p:spPr>
      </p:pic>
      <p:pic>
        <p:nvPicPr>
          <p:cNvPr id="19" name="Picture 18" descr="fingerprint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4424" y="2441726"/>
            <a:ext cx="937260" cy="1021079"/>
          </a:xfrm>
          <a:prstGeom prst="rect">
            <a:avLst/>
          </a:prstGeom>
        </p:spPr>
      </p:pic>
      <p:pic>
        <p:nvPicPr>
          <p:cNvPr id="21" name="Picture 20" descr="remote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4424" y="4050435"/>
            <a:ext cx="937260" cy="1021079"/>
          </a:xfrm>
          <a:prstGeom prst="rect">
            <a:avLst/>
          </a:prstGeom>
        </p:spPr>
      </p:pic>
      <p:pic>
        <p:nvPicPr>
          <p:cNvPr id="23" name="Picture 22" descr="smartphone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220" y="2441726"/>
            <a:ext cx="937260" cy="102107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028744" y="3521333"/>
            <a:ext cx="1340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Приложение </a:t>
            </a:r>
          </a:p>
          <a:p>
            <a:r>
              <a:rPr lang="ru-RU" sz="1200" dirty="0" smtClean="0"/>
              <a:t>Для Смартфона</a:t>
            </a:r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2491465" y="3521333"/>
            <a:ext cx="16685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Считыватель </a:t>
            </a:r>
          </a:p>
          <a:p>
            <a:r>
              <a:rPr lang="ru-RU" sz="1200" dirty="0" smtClean="0"/>
              <a:t>Отпечатков Пальцев</a:t>
            </a:r>
            <a:endParaRPr lang="en-US" sz="1200" dirty="0"/>
          </a:p>
        </p:txBody>
      </p:sp>
      <p:sp>
        <p:nvSpPr>
          <p:cNvPr id="17" name="Rectangle 16"/>
          <p:cNvSpPr/>
          <p:nvPr/>
        </p:nvSpPr>
        <p:spPr>
          <a:xfrm>
            <a:off x="1028744" y="5147914"/>
            <a:ext cx="11311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Настенный</a:t>
            </a:r>
          </a:p>
          <a:p>
            <a:r>
              <a:rPr lang="ru-RU" sz="1200" dirty="0" smtClean="0"/>
              <a:t>считыватель</a:t>
            </a:r>
            <a:endParaRPr lang="en-US" sz="1200" dirty="0" smtClean="0"/>
          </a:p>
        </p:txBody>
      </p:sp>
      <p:sp>
        <p:nvSpPr>
          <p:cNvPr id="18" name="Rectangle 17"/>
          <p:cNvSpPr/>
          <p:nvPr/>
        </p:nvSpPr>
        <p:spPr>
          <a:xfrm>
            <a:off x="2491465" y="5147914"/>
            <a:ext cx="17847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Пульт дистанционного</a:t>
            </a:r>
          </a:p>
          <a:p>
            <a:r>
              <a:rPr lang="ru-RU" sz="1200" dirty="0" smtClean="0"/>
              <a:t>управления</a:t>
            </a:r>
            <a:endParaRPr lang="en-US" sz="1200" dirty="0"/>
          </a:p>
        </p:txBody>
      </p:sp>
      <p:sp>
        <p:nvSpPr>
          <p:cNvPr id="20" name="Rectangle 19"/>
          <p:cNvSpPr/>
          <p:nvPr/>
        </p:nvSpPr>
        <p:spPr>
          <a:xfrm>
            <a:off x="39664" y="-39323"/>
            <a:ext cx="3075727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3600" spc="50" baseline="10000" dirty="0" smtClean="0"/>
              <a:t>|</a:t>
            </a:r>
            <a:r>
              <a:rPr lang="en-US" sz="2400" b="1" spc="50" dirty="0" smtClean="0"/>
              <a:t> </a:t>
            </a:r>
            <a:r>
              <a:rPr lang="ru-RU" sz="2400" b="1" dirty="0"/>
              <a:t>Учетные данные </a:t>
            </a:r>
            <a:r>
              <a:rPr lang="en-US" sz="3600" spc="50" baseline="10000" dirty="0" smtClean="0">
                <a:solidFill>
                  <a:prstClr val="black"/>
                </a:solidFill>
              </a:rPr>
              <a:t>|</a:t>
            </a:r>
            <a:endParaRPr lang="en-US" sz="2400" b="1" spc="5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886" y="1006887"/>
            <a:ext cx="1693152" cy="113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06522" y="376175"/>
            <a:ext cx="1835946" cy="461665"/>
          </a:xfrm>
          <a:prstGeom prst="rect">
            <a:avLst/>
          </a:prstGeom>
          <a:solidFill>
            <a:srgbClr val="00AEEF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Удобство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407" y="0"/>
            <a:ext cx="4556760" cy="6858000"/>
          </a:xfrm>
          <a:prstGeom prst="rect">
            <a:avLst/>
          </a:prstGeom>
        </p:spPr>
      </p:pic>
      <p:pic>
        <p:nvPicPr>
          <p:cNvPr id="9" name="Picture 8" descr="assa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634" y="6524660"/>
            <a:ext cx="1196340" cy="171450"/>
          </a:xfrm>
          <a:prstGeom prst="rect">
            <a:avLst/>
          </a:prstGeom>
        </p:spPr>
      </p:pic>
      <p:pic>
        <p:nvPicPr>
          <p:cNvPr id="11" name="Picture 10" descr="multi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820" y="6095278"/>
            <a:ext cx="1451610" cy="57912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769376" y="2146123"/>
            <a:ext cx="3706857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7200">
              <a:lnSpc>
                <a:spcPts val="2200"/>
              </a:lnSpc>
              <a:spcAft>
                <a:spcPts val="1200"/>
              </a:spcAft>
              <a:buFont typeface="Arial"/>
              <a:buChar char="•"/>
            </a:pPr>
            <a:r>
              <a:rPr lang="ru-RU" sz="2000" dirty="0" smtClean="0"/>
              <a:t>Вы Никогда больше не останетесь перед закрытой дверью</a:t>
            </a:r>
            <a:endParaRPr lang="en-US" sz="2000" dirty="0" smtClean="0"/>
          </a:p>
          <a:p>
            <a:pPr marL="180000" indent="-187200">
              <a:lnSpc>
                <a:spcPts val="2200"/>
              </a:lnSpc>
              <a:spcAft>
                <a:spcPts val="1200"/>
              </a:spcAft>
              <a:buFont typeface="Arial"/>
              <a:buChar char="•"/>
            </a:pPr>
            <a:r>
              <a:rPr lang="ru-RU" sz="2000" dirty="0" smtClean="0"/>
              <a:t>Можете Избежать от</a:t>
            </a:r>
            <a:r>
              <a:rPr lang="cs-CZ" sz="2000" dirty="0" smtClean="0"/>
              <a:t> </a:t>
            </a:r>
            <a:r>
              <a:rPr lang="ru-RU" sz="2000" dirty="0" smtClean="0"/>
              <a:t>хлопот связанных с передачей ключей другим лицам</a:t>
            </a:r>
            <a:endParaRPr lang="en-US" sz="2000" dirty="0" smtClean="0"/>
          </a:p>
          <a:p>
            <a:pPr marL="180000" indent="-187200">
              <a:lnSpc>
                <a:spcPts val="2200"/>
              </a:lnSpc>
              <a:spcAft>
                <a:spcPts val="1200"/>
              </a:spcAft>
              <a:buFont typeface="Arial"/>
              <a:buChar char="•"/>
            </a:pPr>
            <a:r>
              <a:rPr lang="ru-RU" sz="2000" dirty="0" smtClean="0"/>
              <a:t>Замок Автоматически блокируется </a:t>
            </a:r>
            <a:r>
              <a:rPr lang="ru-RU" sz="2000" dirty="0"/>
              <a:t>– </a:t>
            </a:r>
            <a:r>
              <a:rPr lang="ru-RU" sz="2000" dirty="0" smtClean="0"/>
              <a:t>дверь всегда заперта</a:t>
            </a:r>
            <a:endParaRPr lang="en-US" sz="2000" dirty="0" smtClean="0"/>
          </a:p>
        </p:txBody>
      </p:sp>
      <p:pic>
        <p:nvPicPr>
          <p:cNvPr id="13" name="Picture 12" descr="convinience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1212" y="229732"/>
            <a:ext cx="2159231" cy="76441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664" y="-39323"/>
            <a:ext cx="3075727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3600" spc="50" baseline="10000" dirty="0" smtClean="0"/>
              <a:t>|</a:t>
            </a:r>
            <a:r>
              <a:rPr lang="en-US" sz="2400" b="1" spc="50" dirty="0" smtClean="0"/>
              <a:t> </a:t>
            </a:r>
            <a:r>
              <a:rPr lang="ru-RU" sz="2400" b="1" spc="50" dirty="0" smtClean="0"/>
              <a:t>Без Ключей</a:t>
            </a:r>
            <a:r>
              <a:rPr lang="en-US" sz="2400" b="1" spc="50" dirty="0" smtClean="0"/>
              <a:t> </a:t>
            </a:r>
            <a:r>
              <a:rPr lang="en-US" sz="3600" spc="50" baseline="10000" dirty="0" smtClean="0">
                <a:solidFill>
                  <a:prstClr val="black"/>
                </a:solidFill>
              </a:rPr>
              <a:t>|</a:t>
            </a:r>
            <a:endParaRPr lang="en-US" sz="2400" b="1" spc="5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886" y="1006887"/>
            <a:ext cx="1693152" cy="1134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06522" y="376175"/>
            <a:ext cx="1835946" cy="461665"/>
          </a:xfrm>
          <a:prstGeom prst="rect">
            <a:avLst/>
          </a:prstGeom>
          <a:solidFill>
            <a:srgbClr val="00AEEF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Удобство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6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5670" y="0"/>
            <a:ext cx="4552560" cy="6858000"/>
          </a:xfrm>
          <a:prstGeom prst="rect">
            <a:avLst/>
          </a:prstGeom>
        </p:spPr>
      </p:pic>
      <p:pic>
        <p:nvPicPr>
          <p:cNvPr id="9" name="Picture 8" descr="assa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634" y="6524660"/>
            <a:ext cx="1196340" cy="171450"/>
          </a:xfrm>
          <a:prstGeom prst="rect">
            <a:avLst/>
          </a:prstGeom>
        </p:spPr>
      </p:pic>
      <p:pic>
        <p:nvPicPr>
          <p:cNvPr id="11" name="Picture 10" descr="multi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820" y="6095278"/>
            <a:ext cx="1451610" cy="57912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781771" y="1954011"/>
            <a:ext cx="3978233" cy="4375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000" indent="-277200">
              <a:lnSpc>
                <a:spcPts val="2200"/>
              </a:lnSpc>
              <a:spcAft>
                <a:spcPts val="1200"/>
              </a:spcAft>
              <a:buFont typeface="Arial"/>
              <a:buChar char="•"/>
            </a:pPr>
            <a:r>
              <a:rPr lang="en-US" dirty="0"/>
              <a:t>ENTR </a:t>
            </a:r>
            <a:r>
              <a:rPr lang="ru-RU" dirty="0"/>
              <a:t>м</a:t>
            </a:r>
            <a:r>
              <a:rPr lang="ru-RU" dirty="0" smtClean="0"/>
              <a:t>ожет быть установлен на любую дверь</a:t>
            </a:r>
            <a:endParaRPr lang="en-US" dirty="0" smtClean="0"/>
          </a:p>
          <a:p>
            <a:pPr marL="270000" indent="-277200">
              <a:lnSpc>
                <a:spcPts val="2200"/>
              </a:lnSpc>
              <a:spcAft>
                <a:spcPts val="1200"/>
              </a:spcAft>
              <a:buFont typeface="Arial"/>
              <a:buChar char="•"/>
            </a:pPr>
            <a:r>
              <a:rPr lang="ru-RU" dirty="0"/>
              <a:t>Просто </a:t>
            </a:r>
            <a:r>
              <a:rPr lang="ru-RU" dirty="0" smtClean="0"/>
              <a:t>освободите </a:t>
            </a:r>
            <a:r>
              <a:rPr lang="ru-RU" dirty="0"/>
              <a:t>вашу дверь от старого </a:t>
            </a:r>
            <a:r>
              <a:rPr lang="ru-RU" dirty="0" smtClean="0"/>
              <a:t>цилиндра</a:t>
            </a:r>
            <a:endParaRPr lang="en-US" dirty="0"/>
          </a:p>
          <a:p>
            <a:pPr marL="270000" indent="-277200">
              <a:lnSpc>
                <a:spcPts val="2200"/>
              </a:lnSpc>
              <a:spcAft>
                <a:spcPts val="1200"/>
              </a:spcAft>
              <a:buFont typeface="Arial"/>
              <a:buChar char="•"/>
            </a:pPr>
            <a:r>
              <a:rPr lang="ru-RU" dirty="0"/>
              <a:t>Простота установки − никаких </a:t>
            </a:r>
            <a:r>
              <a:rPr lang="ru-RU" dirty="0" smtClean="0"/>
              <a:t>проводов</a:t>
            </a:r>
            <a:r>
              <a:rPr lang="ru-RU" dirty="0"/>
              <a:t> </a:t>
            </a:r>
            <a:r>
              <a:rPr lang="en-US" dirty="0"/>
              <a:t>&amp;</a:t>
            </a:r>
            <a:r>
              <a:rPr lang="ru-RU" dirty="0" smtClean="0"/>
              <a:t> сверления</a:t>
            </a:r>
            <a:endParaRPr lang="en-US" dirty="0" smtClean="0"/>
          </a:p>
          <a:p>
            <a:pPr marL="270000" indent="-277200">
              <a:lnSpc>
                <a:spcPts val="2200"/>
              </a:lnSpc>
              <a:spcAft>
                <a:spcPts val="1200"/>
              </a:spcAft>
              <a:buFont typeface="Arial"/>
              <a:buChar char="•"/>
            </a:pPr>
            <a:r>
              <a:rPr lang="ru-RU" dirty="0" smtClean="0"/>
              <a:t>Подходит </a:t>
            </a:r>
            <a:r>
              <a:rPr lang="ru-RU" dirty="0"/>
              <a:t>для установки </a:t>
            </a:r>
            <a:r>
              <a:rPr lang="ru-RU" dirty="0" smtClean="0"/>
              <a:t>в двери  с обычными накладками </a:t>
            </a:r>
            <a:r>
              <a:rPr lang="ru-RU" dirty="0"/>
              <a:t>и дверной </a:t>
            </a:r>
            <a:r>
              <a:rPr lang="ru-RU" dirty="0" smtClean="0"/>
              <a:t>фурнитурой</a:t>
            </a:r>
            <a:endParaRPr lang="en-US" dirty="0" smtClean="0"/>
          </a:p>
          <a:p>
            <a:pPr marL="270000" indent="-277200">
              <a:lnSpc>
                <a:spcPts val="2200"/>
              </a:lnSpc>
              <a:spcAft>
                <a:spcPts val="1200"/>
              </a:spcAft>
              <a:buFont typeface="Arial"/>
              <a:buChar char="•"/>
            </a:pPr>
            <a:r>
              <a:rPr lang="ru-RU" dirty="0" smtClean="0"/>
              <a:t>Нужна какая-либо помощь? Обратитесь </a:t>
            </a:r>
            <a:r>
              <a:rPr lang="ru-RU" dirty="0"/>
              <a:t> </a:t>
            </a:r>
            <a:r>
              <a:rPr lang="ru-RU" dirty="0" smtClean="0"/>
              <a:t>к </a:t>
            </a:r>
            <a:r>
              <a:rPr lang="ru-RU" smtClean="0"/>
              <a:t>слесарю за </a:t>
            </a:r>
            <a:r>
              <a:rPr lang="ru-RU" dirty="0" smtClean="0"/>
              <a:t>консультацией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13" name="Picture 12" descr="convinience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7101" y="229732"/>
            <a:ext cx="2159231" cy="76441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9664" y="-39323"/>
            <a:ext cx="4158849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3600" spc="50" baseline="10000" dirty="0" smtClean="0"/>
              <a:t>|</a:t>
            </a:r>
            <a:r>
              <a:rPr lang="en-US" sz="2400" b="1" spc="50" dirty="0" smtClean="0"/>
              <a:t> </a:t>
            </a:r>
            <a:r>
              <a:rPr lang="ru-RU" sz="2400" b="1" spc="50" dirty="0" smtClean="0"/>
              <a:t>Простая Установка</a:t>
            </a:r>
            <a:r>
              <a:rPr lang="en-US" sz="2400" b="1" spc="50" dirty="0" smtClean="0"/>
              <a:t> </a:t>
            </a:r>
            <a:r>
              <a:rPr lang="en-US" sz="3600" spc="50" baseline="10000" dirty="0">
                <a:solidFill>
                  <a:prstClr val="black"/>
                </a:solidFill>
              </a:rPr>
              <a:t>|</a:t>
            </a:r>
            <a:endParaRPr lang="en-US" sz="2400" b="1" spc="5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886" y="1006887"/>
            <a:ext cx="1693152" cy="1134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06522" y="376175"/>
            <a:ext cx="1835946" cy="461665"/>
          </a:xfrm>
          <a:prstGeom prst="rect">
            <a:avLst/>
          </a:prstGeom>
          <a:solidFill>
            <a:srgbClr val="00AEEF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Удобство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7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597" y="-11902"/>
            <a:ext cx="4540950" cy="6883424"/>
          </a:xfrm>
          <a:prstGeom prst="rect">
            <a:avLst/>
          </a:prstGeom>
        </p:spPr>
      </p:pic>
      <p:pic>
        <p:nvPicPr>
          <p:cNvPr id="9" name="Picture 8" descr="assa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634" y="6524660"/>
            <a:ext cx="1196340" cy="171450"/>
          </a:xfrm>
          <a:prstGeom prst="rect">
            <a:avLst/>
          </a:prstGeom>
        </p:spPr>
      </p:pic>
      <p:pic>
        <p:nvPicPr>
          <p:cNvPr id="11" name="Picture 10" descr="multi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820" y="6095278"/>
            <a:ext cx="1451610" cy="57912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781771" y="1954011"/>
            <a:ext cx="3978233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000" indent="-277200">
              <a:lnSpc>
                <a:spcPts val="2200"/>
              </a:lnSpc>
              <a:spcAft>
                <a:spcPts val="1200"/>
              </a:spcAft>
              <a:buFont typeface="Arial"/>
              <a:buChar char="•"/>
            </a:pPr>
            <a:r>
              <a:rPr lang="ru-RU" dirty="0" smtClean="0"/>
              <a:t>На аккумуляторе </a:t>
            </a:r>
            <a:r>
              <a:rPr lang="ru-RU" dirty="0"/>
              <a:t>– не зависит от основного питания или </a:t>
            </a:r>
            <a:r>
              <a:rPr lang="ru-RU" dirty="0" smtClean="0"/>
              <a:t>кабеля</a:t>
            </a:r>
            <a:r>
              <a:rPr lang="en-US" dirty="0" smtClean="0"/>
              <a:t> </a:t>
            </a:r>
          </a:p>
          <a:p>
            <a:pPr marL="270000" indent="-277200">
              <a:lnSpc>
                <a:spcPts val="2200"/>
              </a:lnSpc>
              <a:spcAft>
                <a:spcPts val="1200"/>
              </a:spcAft>
              <a:buFont typeface="Arial"/>
              <a:buChar char="•"/>
            </a:pPr>
            <a:r>
              <a:rPr lang="ru-RU" dirty="0"/>
              <a:t>Аккумулятор </a:t>
            </a:r>
            <a:r>
              <a:rPr lang="ru-RU" dirty="0" smtClean="0"/>
              <a:t>дает зеленый сигнал, когда потребуется его замена</a:t>
            </a:r>
            <a:endParaRPr lang="en-US" dirty="0" smtClean="0"/>
          </a:p>
          <a:p>
            <a:pPr marL="270000" indent="-277200">
              <a:lnSpc>
                <a:spcPts val="2200"/>
              </a:lnSpc>
              <a:spcAft>
                <a:spcPts val="1200"/>
              </a:spcAft>
              <a:buFont typeface="Arial"/>
              <a:buChar char="•"/>
            </a:pPr>
            <a:r>
              <a:rPr lang="ru-RU" dirty="0" smtClean="0"/>
              <a:t>Сигнализирует о ‘Низком заряде аккумулятора’ </a:t>
            </a:r>
          </a:p>
          <a:p>
            <a:pPr marL="270000" indent="-277200">
              <a:lnSpc>
                <a:spcPts val="2200"/>
              </a:lnSpc>
              <a:spcAft>
                <a:spcPts val="1200"/>
              </a:spcAft>
              <a:buFont typeface="Arial"/>
              <a:buChar char="•"/>
            </a:pPr>
            <a:r>
              <a:rPr lang="ru-RU" dirty="0" smtClean="0"/>
              <a:t>Возможность проводной </a:t>
            </a:r>
            <a:r>
              <a:rPr lang="ru-RU" dirty="0"/>
              <a:t>или без </a:t>
            </a:r>
            <a:r>
              <a:rPr lang="ru-RU" dirty="0" smtClean="0"/>
              <a:t>проводной подзарядки</a:t>
            </a:r>
            <a:endParaRPr lang="en-US" dirty="0" smtClean="0"/>
          </a:p>
        </p:txBody>
      </p:sp>
      <p:pic>
        <p:nvPicPr>
          <p:cNvPr id="13" name="Picture 12" descr="convinience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1212" y="229732"/>
            <a:ext cx="2159231" cy="76441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9664" y="-39323"/>
            <a:ext cx="3075727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3600" spc="50" baseline="10000" dirty="0" smtClean="0"/>
              <a:t>|</a:t>
            </a:r>
            <a:r>
              <a:rPr lang="en-US" sz="2400" b="1" spc="50" dirty="0" smtClean="0"/>
              <a:t> </a:t>
            </a:r>
            <a:r>
              <a:rPr lang="ru-RU" sz="2400" b="1" dirty="0"/>
              <a:t>Всегда </a:t>
            </a:r>
            <a:r>
              <a:rPr lang="ru-RU" sz="2400" b="1" dirty="0" smtClean="0"/>
              <a:t>Готов</a:t>
            </a:r>
            <a:r>
              <a:rPr lang="en-US" sz="2400" b="1" spc="50" dirty="0" smtClean="0"/>
              <a:t> </a:t>
            </a:r>
            <a:r>
              <a:rPr lang="en-US" sz="3600" spc="50" baseline="10000" dirty="0">
                <a:solidFill>
                  <a:prstClr val="black"/>
                </a:solidFill>
              </a:rPr>
              <a:t>|</a:t>
            </a:r>
            <a:endParaRPr lang="en-US" sz="2400" b="1" spc="5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886" y="1006887"/>
            <a:ext cx="1693152" cy="1134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06522" y="376175"/>
            <a:ext cx="1835946" cy="461665"/>
          </a:xfrm>
          <a:prstGeom prst="rect">
            <a:avLst/>
          </a:prstGeom>
          <a:solidFill>
            <a:srgbClr val="00AEEF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Удобство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12"/>
            <a:ext cx="9144000" cy="6858000"/>
          </a:xfrm>
          <a:prstGeom prst="rect">
            <a:avLst/>
          </a:prstGeom>
        </p:spPr>
      </p:pic>
      <p:pic>
        <p:nvPicPr>
          <p:cNvPr id="9" name="Picture 8" descr="assa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634" y="6524660"/>
            <a:ext cx="1196340" cy="171450"/>
          </a:xfrm>
          <a:prstGeom prst="rect">
            <a:avLst/>
          </a:prstGeom>
        </p:spPr>
      </p:pic>
      <p:pic>
        <p:nvPicPr>
          <p:cNvPr id="11" name="Picture 10" descr="multi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820" y="6095278"/>
            <a:ext cx="1451610" cy="57912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951208" y="4023668"/>
            <a:ext cx="2960766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000" indent="-277200">
              <a:lnSpc>
                <a:spcPts val="2200"/>
              </a:lnSpc>
              <a:spcAft>
                <a:spcPts val="1200"/>
              </a:spcAft>
              <a:buFont typeface="Arial"/>
              <a:buChar char="•"/>
            </a:pPr>
            <a:r>
              <a:rPr lang="ru-RU" dirty="0" smtClean="0"/>
              <a:t>Легко создаются </a:t>
            </a:r>
            <a:r>
              <a:rPr lang="en-US" dirty="0" err="1" smtClean="0"/>
              <a:t>eKey</a:t>
            </a:r>
            <a:r>
              <a:rPr lang="en-US" dirty="0" smtClean="0"/>
              <a:t> (</a:t>
            </a:r>
            <a:r>
              <a:rPr lang="ru-RU" dirty="0" smtClean="0"/>
              <a:t>электронные ключи</a:t>
            </a:r>
            <a:r>
              <a:rPr lang="en-US" dirty="0" smtClean="0"/>
              <a:t>)</a:t>
            </a:r>
          </a:p>
          <a:p>
            <a:pPr marL="270000" indent="-277200">
              <a:lnSpc>
                <a:spcPts val="2200"/>
              </a:lnSpc>
              <a:spcAft>
                <a:spcPts val="1200"/>
              </a:spcAft>
              <a:buFont typeface="Arial"/>
              <a:buChar char="•"/>
            </a:pPr>
            <a:r>
              <a:rPr lang="ru-RU" dirty="0"/>
              <a:t>Легко </a:t>
            </a:r>
            <a:r>
              <a:rPr lang="ru-RU" dirty="0" smtClean="0"/>
              <a:t>отзывать </a:t>
            </a:r>
            <a:r>
              <a:rPr lang="ru-RU" dirty="0"/>
              <a:t>или </a:t>
            </a:r>
            <a:r>
              <a:rPr lang="ru-RU" dirty="0" smtClean="0"/>
              <a:t>удалять электронные ключи</a:t>
            </a:r>
          </a:p>
          <a:p>
            <a:pPr marL="270000" indent="-277200">
              <a:lnSpc>
                <a:spcPts val="2200"/>
              </a:lnSpc>
              <a:spcAft>
                <a:spcPts val="1200"/>
              </a:spcAft>
              <a:buFont typeface="Arial"/>
              <a:buChar char="•"/>
            </a:pPr>
            <a:r>
              <a:rPr lang="ru-RU" dirty="0" smtClean="0"/>
              <a:t>Легко </a:t>
            </a:r>
            <a:r>
              <a:rPr lang="ru-RU" dirty="0"/>
              <a:t>и надежно управлять доступом к вашему </a:t>
            </a:r>
            <a:r>
              <a:rPr lang="ru-RU" dirty="0" smtClean="0"/>
              <a:t>дому</a:t>
            </a:r>
            <a:endParaRPr lang="en-US" dirty="0" smtClean="0"/>
          </a:p>
        </p:txBody>
      </p:sp>
      <p:pic>
        <p:nvPicPr>
          <p:cNvPr id="17" name="Picture 16" descr="control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7520" y="217111"/>
            <a:ext cx="2164215" cy="76617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173563" y="2290705"/>
            <a:ext cx="50214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cap="all" dirty="0" smtClean="0">
                <a:solidFill>
                  <a:srgbClr val="000000"/>
                </a:solidFill>
                <a:latin typeface="+mj-lt"/>
              </a:rPr>
              <a:t>С ПОМОЩЬЮ МОБИЛЬНОГО ПРИЛОЖЕНИЯ</a:t>
            </a:r>
            <a:r>
              <a:rPr lang="en-US" sz="2400" cap="all" dirty="0" smtClean="0">
                <a:solidFill>
                  <a:srgbClr val="000000"/>
                </a:solidFill>
                <a:latin typeface="+mj-lt"/>
              </a:rPr>
              <a:t>,</a:t>
            </a:r>
          </a:p>
          <a:p>
            <a:r>
              <a:rPr lang="ru-RU" sz="2400" cap="all" dirty="0" smtClean="0">
                <a:solidFill>
                  <a:srgbClr val="000000"/>
                </a:solidFill>
                <a:latin typeface="+mj-lt"/>
              </a:rPr>
              <a:t>ВЫ Будете</a:t>
            </a:r>
            <a:r>
              <a:rPr lang="en-US" sz="2400" cap="all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3200" b="1" cap="all" dirty="0" smtClean="0">
                <a:solidFill>
                  <a:srgbClr val="000000"/>
                </a:solidFill>
                <a:latin typeface="+mj-lt"/>
              </a:rPr>
              <a:t>ВСЕГДА</a:t>
            </a:r>
            <a:r>
              <a:rPr lang="en-US" sz="2400" b="1" cap="all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400" b="1" cap="all" dirty="0" smtClean="0">
                <a:solidFill>
                  <a:srgbClr val="000000"/>
                </a:solidFill>
                <a:latin typeface="+mj-lt"/>
              </a:rPr>
              <a:t>знать </a:t>
            </a:r>
            <a:r>
              <a:rPr lang="ru-RU" sz="2800" dirty="0" smtClean="0"/>
              <a:t>кто </a:t>
            </a:r>
            <a:r>
              <a:rPr lang="ru-RU" sz="2800" dirty="0"/>
              <a:t>имеет доступ</a:t>
            </a:r>
            <a:endParaRPr lang="en-US" sz="2800" cap="all" dirty="0" smtClean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6" name="Picture 15" descr="smartphone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5099" y="4074784"/>
            <a:ext cx="764083" cy="83241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870343" y="4936952"/>
            <a:ext cx="98780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/>
              <a:t>Мобильное приложение</a:t>
            </a:r>
            <a:endParaRPr lang="en-US" sz="1050" dirty="0"/>
          </a:p>
        </p:txBody>
      </p:sp>
      <p:sp>
        <p:nvSpPr>
          <p:cNvPr id="13" name="Rectangle 12"/>
          <p:cNvSpPr/>
          <p:nvPr/>
        </p:nvSpPr>
        <p:spPr>
          <a:xfrm>
            <a:off x="39664" y="-39323"/>
            <a:ext cx="3419315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3600" spc="50" baseline="10000" dirty="0" smtClean="0"/>
              <a:t>|</a:t>
            </a:r>
            <a:r>
              <a:rPr lang="en-US" sz="2400" b="1" spc="50" dirty="0" smtClean="0"/>
              <a:t> </a:t>
            </a:r>
            <a:r>
              <a:rPr lang="ru-RU" sz="2400" b="1" spc="50" dirty="0" smtClean="0"/>
              <a:t>Ваш контроль</a:t>
            </a:r>
            <a:r>
              <a:rPr lang="en-US" sz="2400" b="1" spc="50" dirty="0" smtClean="0"/>
              <a:t> </a:t>
            </a:r>
            <a:r>
              <a:rPr lang="en-US" sz="3600" spc="50" baseline="10000" dirty="0" smtClean="0">
                <a:solidFill>
                  <a:prstClr val="black"/>
                </a:solidFill>
              </a:rPr>
              <a:t>|</a:t>
            </a:r>
            <a:endParaRPr lang="en-US" sz="2400" b="1" spc="5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356" y="983286"/>
            <a:ext cx="1693152" cy="1134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01554" y="376175"/>
            <a:ext cx="1893195" cy="461665"/>
          </a:xfrm>
          <a:prstGeom prst="rect">
            <a:avLst/>
          </a:prstGeom>
          <a:solidFill>
            <a:srgbClr val="8DC63F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Контроль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8789" y="-39323"/>
            <a:ext cx="9144000" cy="6858000"/>
          </a:xfrm>
          <a:prstGeom prst="rect">
            <a:avLst/>
          </a:prstGeom>
        </p:spPr>
      </p:pic>
      <p:pic>
        <p:nvPicPr>
          <p:cNvPr id="9" name="Picture 8" descr="assa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634" y="6524660"/>
            <a:ext cx="1196340" cy="171450"/>
          </a:xfrm>
          <a:prstGeom prst="rect">
            <a:avLst/>
          </a:prstGeom>
        </p:spPr>
      </p:pic>
      <p:pic>
        <p:nvPicPr>
          <p:cNvPr id="11" name="Picture 10" descr="multi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820" y="6095278"/>
            <a:ext cx="1451610" cy="579120"/>
          </a:xfrm>
          <a:prstGeom prst="rect">
            <a:avLst/>
          </a:prstGeom>
        </p:spPr>
      </p:pic>
      <p:pic>
        <p:nvPicPr>
          <p:cNvPr id="17" name="Picture 16" descr="control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7520" y="217111"/>
            <a:ext cx="2164215" cy="76617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011873" y="2354144"/>
            <a:ext cx="367942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cap="all" dirty="0" smtClean="0">
                <a:solidFill>
                  <a:srgbClr val="000000"/>
                </a:solidFill>
                <a:latin typeface="ArialMT"/>
              </a:rPr>
              <a:t>СКАНЕР ОТПЕЧАТКОВ ПАЛЬЦЕВ,</a:t>
            </a:r>
            <a:r>
              <a:rPr lang="en-US" sz="2400" cap="all" dirty="0" smtClean="0">
                <a:solidFill>
                  <a:srgbClr val="000000"/>
                </a:solidFill>
                <a:latin typeface="ArialMT"/>
              </a:rPr>
              <a:t> </a:t>
            </a:r>
            <a:r>
              <a:rPr lang="ru-RU" sz="2400" cap="all" dirty="0" smtClean="0">
                <a:solidFill>
                  <a:srgbClr val="000000"/>
                </a:solidFill>
                <a:latin typeface="ArialMT"/>
              </a:rPr>
              <a:t>поддержка</a:t>
            </a:r>
            <a:r>
              <a:rPr lang="en-US" sz="2400" cap="all" dirty="0" smtClean="0">
                <a:solidFill>
                  <a:srgbClr val="000000"/>
                </a:solidFill>
                <a:latin typeface="ArialMT"/>
              </a:rPr>
              <a:t> </a:t>
            </a:r>
            <a:endParaRPr lang="en-US" sz="2400" cap="all" dirty="0">
              <a:solidFill>
                <a:srgbClr val="000000"/>
              </a:solidFill>
              <a:latin typeface="ArialMT"/>
            </a:endParaRPr>
          </a:p>
          <a:p>
            <a:r>
              <a:rPr lang="ru-RU" sz="2400" cap="all" dirty="0" err="1" smtClean="0">
                <a:solidFill>
                  <a:srgbClr val="000000"/>
                </a:solidFill>
                <a:latin typeface="ArialMT"/>
              </a:rPr>
              <a:t>дО</a:t>
            </a:r>
            <a:r>
              <a:rPr lang="en-US" sz="2400" cap="all" dirty="0" smtClean="0">
                <a:solidFill>
                  <a:srgbClr val="000000"/>
                </a:solidFill>
                <a:latin typeface="ArialMT"/>
              </a:rPr>
              <a:t> </a:t>
            </a:r>
            <a:r>
              <a:rPr lang="en-US" sz="2800" b="1" cap="all" dirty="0" smtClean="0">
                <a:solidFill>
                  <a:srgbClr val="000000"/>
                </a:solidFill>
                <a:latin typeface="Arial-BoldMT"/>
              </a:rPr>
              <a:t>20 </a:t>
            </a:r>
            <a:r>
              <a:rPr lang="ru-RU" sz="2800" b="1" cap="all" dirty="0" smtClean="0">
                <a:solidFill>
                  <a:srgbClr val="000000"/>
                </a:solidFill>
                <a:latin typeface="Arial-BoldMT"/>
              </a:rPr>
              <a:t>Различных пользователей</a:t>
            </a:r>
          </a:p>
          <a:p>
            <a:endParaRPr lang="en-US" sz="2800" b="1" cap="all" dirty="0" smtClean="0">
              <a:solidFill>
                <a:srgbClr val="000000"/>
              </a:solidFill>
              <a:latin typeface="ArialMT"/>
            </a:endParaRPr>
          </a:p>
          <a:p>
            <a:r>
              <a:rPr lang="en-US" sz="2400" cap="all" dirty="0" smtClean="0">
                <a:solidFill>
                  <a:srgbClr val="000000"/>
                </a:solidFill>
                <a:latin typeface="ArialMT"/>
              </a:rPr>
              <a:t> </a:t>
            </a:r>
          </a:p>
        </p:txBody>
      </p:sp>
      <p:pic>
        <p:nvPicPr>
          <p:cNvPr id="23" name="Picture 22" descr="lock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3413" y="2001994"/>
            <a:ext cx="803483" cy="230886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028533" y="4678032"/>
            <a:ext cx="296076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spcAft>
                <a:spcPts val="1200"/>
              </a:spcAft>
            </a:pPr>
            <a:r>
              <a:rPr lang="ru-RU" sz="2000" dirty="0" smtClean="0">
                <a:latin typeface="+mj-lt"/>
              </a:rPr>
              <a:t>Легко добавить</a:t>
            </a:r>
            <a:r>
              <a:rPr lang="en-US" sz="2000" dirty="0" smtClean="0">
                <a:latin typeface="+mj-lt"/>
              </a:rPr>
              <a:t>, </a:t>
            </a:r>
            <a:r>
              <a:rPr lang="ru-RU" sz="2000" dirty="0" smtClean="0">
                <a:latin typeface="+mj-lt"/>
              </a:rPr>
              <a:t>и сменить</a:t>
            </a:r>
            <a:r>
              <a:rPr lang="en-US" sz="2000" dirty="0" smtClean="0">
                <a:latin typeface="+mj-lt"/>
              </a:rPr>
              <a:t> </a:t>
            </a:r>
            <a:r>
              <a:rPr lang="ru-RU" sz="2000" dirty="0" smtClean="0">
                <a:latin typeface="+mj-lt"/>
              </a:rPr>
              <a:t>пользователей</a:t>
            </a:r>
            <a:endParaRPr lang="en-US" sz="2000" dirty="0" smtClean="0">
              <a:latin typeface="+mj-lt"/>
            </a:endParaRPr>
          </a:p>
        </p:txBody>
      </p:sp>
      <p:pic>
        <p:nvPicPr>
          <p:cNvPr id="29" name="Picture 28" descr="fingerprint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0503" y="4578341"/>
            <a:ext cx="749808" cy="816864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4138793" y="5391520"/>
            <a:ext cx="8435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/>
              <a:t>Сканер</a:t>
            </a:r>
          </a:p>
          <a:p>
            <a:r>
              <a:rPr lang="ru-RU" sz="1000" dirty="0" smtClean="0"/>
              <a:t>отпечатков</a:t>
            </a:r>
            <a:endParaRPr lang="en-US" sz="100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39664" y="-39323"/>
            <a:ext cx="3419315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3600" spc="50" baseline="10000" dirty="0" smtClean="0"/>
              <a:t>|</a:t>
            </a:r>
            <a:r>
              <a:rPr lang="en-US" sz="2400" b="1" spc="50" dirty="0" smtClean="0"/>
              <a:t> </a:t>
            </a:r>
            <a:r>
              <a:rPr lang="ru-RU" sz="2400" b="1" spc="50" dirty="0" smtClean="0"/>
              <a:t>Ваш контроль</a:t>
            </a:r>
            <a:r>
              <a:rPr lang="en-US" sz="2400" b="1" spc="50" dirty="0" smtClean="0"/>
              <a:t> </a:t>
            </a:r>
            <a:r>
              <a:rPr lang="en-US" sz="3600" spc="50" baseline="10000" dirty="0" smtClean="0">
                <a:solidFill>
                  <a:prstClr val="black"/>
                </a:solidFill>
              </a:rPr>
              <a:t>|</a:t>
            </a:r>
            <a:endParaRPr lang="en-US" sz="2400" b="1" spc="5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368" y="983286"/>
            <a:ext cx="1693152" cy="1134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01554" y="376175"/>
            <a:ext cx="1893195" cy="461665"/>
          </a:xfrm>
          <a:prstGeom prst="rect">
            <a:avLst/>
          </a:prstGeom>
          <a:solidFill>
            <a:srgbClr val="8DC63F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Контроль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2057</TotalTime>
  <Words>787</Words>
  <Application>Microsoft Office PowerPoint</Application>
  <PresentationFormat>Předvádění na obrazovce (4:3)</PresentationFormat>
  <Paragraphs>197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Yoash Offer</dc:creator>
  <cp:lastModifiedBy>Zuzík, Libor</cp:lastModifiedBy>
  <cp:revision>161</cp:revision>
  <dcterms:created xsi:type="dcterms:W3CDTF">2015-02-16T10:25:23Z</dcterms:created>
  <dcterms:modified xsi:type="dcterms:W3CDTF">2015-10-23T06:46:22Z</dcterms:modified>
</cp:coreProperties>
</file>